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23"/>
  </p:notesMasterIdLst>
  <p:handoutMasterIdLst>
    <p:handoutMasterId r:id="rId24"/>
  </p:handoutMasterIdLst>
  <p:sldIdLst>
    <p:sldId id="256" r:id="rId2"/>
    <p:sldId id="257" r:id="rId3"/>
    <p:sldId id="258" r:id="rId4"/>
    <p:sldId id="260" r:id="rId5"/>
    <p:sldId id="263" r:id="rId6"/>
    <p:sldId id="277" r:id="rId7"/>
    <p:sldId id="261" r:id="rId8"/>
    <p:sldId id="262" r:id="rId9"/>
    <p:sldId id="278" r:id="rId10"/>
    <p:sldId id="272" r:id="rId11"/>
    <p:sldId id="265" r:id="rId12"/>
    <p:sldId id="266" r:id="rId13"/>
    <p:sldId id="273" r:id="rId14"/>
    <p:sldId id="267" r:id="rId15"/>
    <p:sldId id="274" r:id="rId16"/>
    <p:sldId id="268" r:id="rId17"/>
    <p:sldId id="269" r:id="rId18"/>
    <p:sldId id="275" r:id="rId19"/>
    <p:sldId id="270" r:id="rId20"/>
    <p:sldId id="276" r:id="rId21"/>
    <p:sldId id="271"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85" autoAdjust="0"/>
  </p:normalViewPr>
  <p:slideViewPr>
    <p:cSldViewPr snapToGrid="0" snapToObjects="1">
      <p:cViewPr varScale="1">
        <p:scale>
          <a:sx n="46" d="100"/>
          <a:sy n="46" d="100"/>
        </p:scale>
        <p:origin x="-1176" y="-96"/>
      </p:cViewPr>
      <p:guideLst>
        <p:guide orient="horz" pos="2160"/>
        <p:guide pos="2880"/>
      </p:guideLst>
    </p:cSldViewPr>
  </p:slideViewPr>
  <p:notesTextViewPr>
    <p:cViewPr>
      <p:scale>
        <a:sx n="100" d="100"/>
        <a:sy n="100" d="100"/>
      </p:scale>
      <p:origin x="0" y="288"/>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BEADA9-8761-D241-B8D0-9F2E287C2DED}" type="datetimeFigureOut">
              <a:rPr kumimoji="1" lang="ja-JP" altLang="en-US" smtClean="0"/>
              <a:t>2014/08/24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20C964-38FF-4849-AB8D-C0DD302E8376}" type="slidenum">
              <a:rPr kumimoji="1" lang="ja-JP" altLang="en-US" smtClean="0"/>
              <a:t>‹#›</a:t>
            </a:fld>
            <a:endParaRPr kumimoji="1" lang="ja-JP" altLang="en-US"/>
          </a:p>
        </p:txBody>
      </p:sp>
    </p:spTree>
    <p:extLst>
      <p:ext uri="{BB962C8B-B14F-4D97-AF65-F5344CB8AC3E}">
        <p14:creationId xmlns:p14="http://schemas.microsoft.com/office/powerpoint/2010/main" val="28428445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23E8A1-5CAA-0844-8976-DD6DD08856E5}" type="datetimeFigureOut">
              <a:rPr kumimoji="1" lang="ja-JP" altLang="en-US" smtClean="0"/>
              <a:t>2014/08/24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2157E7-3D8C-B441-B684-5994FF1B2662}" type="slidenum">
              <a:rPr kumimoji="1" lang="ja-JP" altLang="en-US" smtClean="0"/>
              <a:t>‹#›</a:t>
            </a:fld>
            <a:endParaRPr kumimoji="1" lang="ja-JP" altLang="en-US"/>
          </a:p>
        </p:txBody>
      </p:sp>
    </p:spTree>
    <p:extLst>
      <p:ext uri="{BB962C8B-B14F-4D97-AF65-F5344CB8AC3E}">
        <p14:creationId xmlns:p14="http://schemas.microsoft.com/office/powerpoint/2010/main" val="123272636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発表の流れはこのようになります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a:t>
            </a:fld>
            <a:endParaRPr kumimoji="1" lang="ja-JP" altLang="en-US"/>
          </a:p>
        </p:txBody>
      </p:sp>
    </p:spTree>
    <p:extLst>
      <p:ext uri="{BB962C8B-B14F-4D97-AF65-F5344CB8AC3E}">
        <p14:creationId xmlns:p14="http://schemas.microsoft.com/office/powerpoint/2010/main" val="1156329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まずタッチインタラクションの工夫です。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本自体にタッチ判定を設定した場合，範囲が小さく，意図した操作を行うことが困難にな</a:t>
            </a:r>
            <a:r>
              <a:rPr kumimoji="1" lang="ja-JP" altLang="en-US" sz="1200" kern="1200" dirty="0" smtClean="0">
                <a:solidFill>
                  <a:schemeClr val="tx1"/>
                </a:solidFill>
                <a:effectLst/>
                <a:latin typeface="+mn-lt"/>
                <a:ea typeface="+mn-ea"/>
                <a:cs typeface="+mn-cs"/>
              </a:rPr>
              <a:t>ります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そのため，スペース内であればタッチ場所に関わらず，その</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番上または右端の本を掴んだ状態にす</a:t>
            </a:r>
            <a:r>
              <a:rPr kumimoji="1" lang="ja-JP" altLang="en-US" sz="1200" kern="1200" dirty="0" smtClean="0">
                <a:solidFill>
                  <a:schemeClr val="tx1"/>
                </a:solidFill>
                <a:effectLst/>
                <a:latin typeface="+mn-lt"/>
                <a:ea typeface="+mn-ea"/>
                <a:cs typeface="+mn-cs"/>
              </a:rPr>
              <a:t>るようにしました</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置く際は正確にスペース内で指が離される必要はなく，本棚枠外の余白部分であっても自動的に該当スペースを判断し配置処理を行</a:t>
            </a:r>
            <a:r>
              <a:rPr kumimoji="1" lang="ja-JP" altLang="en-US" sz="1200" kern="1200" dirty="0" smtClean="0">
                <a:solidFill>
                  <a:schemeClr val="tx1"/>
                </a:solidFill>
                <a:effectLst/>
                <a:latin typeface="+mn-lt"/>
                <a:ea typeface="+mn-ea"/>
                <a:cs typeface="+mn-cs"/>
              </a:rPr>
              <a:t>います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これによって，パズルに慣れたユーザが高速に操作を行っても</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誤検知が起きにくくなってい</a:t>
            </a:r>
            <a:r>
              <a:rPr kumimoji="1" lang="ja-JP" altLang="en-US" sz="1200" kern="1200" dirty="0" smtClean="0">
                <a:solidFill>
                  <a:schemeClr val="tx1"/>
                </a:solidFill>
                <a:effectLst/>
                <a:latin typeface="+mn-lt"/>
                <a:ea typeface="+mn-ea"/>
                <a:cs typeface="+mn-cs"/>
              </a:rPr>
              <a:t>ます</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10</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次にグラフィックの工夫です。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長さの近い本の場合，一見してどちらの方がより長いかは分かりづらく，どの本が次に左下からの正位置に置かれるべき本なのか，</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掴んでいる本が移動先に置けるのかどうかなどが判断しづらいため，</a:t>
            </a:r>
            <a:r>
              <a:rPr kumimoji="1" lang="ja-JP" altLang="en-US" sz="1200" kern="1200" dirty="0" smtClean="0">
                <a:solidFill>
                  <a:schemeClr val="tx1"/>
                </a:solidFill>
                <a:effectLst/>
                <a:latin typeface="+mn-lt"/>
                <a:ea typeface="+mn-ea"/>
                <a:cs typeface="+mn-cs"/>
              </a:rPr>
              <a:t>次のような機能</a:t>
            </a:r>
            <a:r>
              <a:rPr kumimoji="1" lang="ja-JP" altLang="ja-JP" sz="1200" kern="1200" dirty="0" smtClean="0">
                <a:solidFill>
                  <a:schemeClr val="tx1"/>
                </a:solidFill>
                <a:effectLst/>
                <a:latin typeface="+mn-lt"/>
                <a:ea typeface="+mn-ea"/>
                <a:cs typeface="+mn-cs"/>
              </a:rPr>
              <a:t>を実装し</a:t>
            </a:r>
            <a:r>
              <a:rPr kumimoji="1" lang="ja-JP" altLang="en-US" sz="1200" kern="1200" dirty="0" smtClean="0">
                <a:solidFill>
                  <a:schemeClr val="tx1"/>
                </a:solidFill>
                <a:effectLst/>
                <a:latin typeface="+mn-lt"/>
                <a:ea typeface="+mn-ea"/>
                <a:cs typeface="+mn-cs"/>
              </a:rPr>
              <a:t>ました</a:t>
            </a:r>
            <a:r>
              <a:rPr kumimoji="1" lang="ja-JP" altLang="ja-JP" sz="1200" kern="1200" dirty="0" smtClean="0">
                <a:solidFill>
                  <a:schemeClr val="tx1"/>
                </a:solidFill>
                <a:effectLst/>
                <a:latin typeface="+mn-lt"/>
                <a:ea typeface="+mn-ea"/>
                <a:cs typeface="+mn-cs"/>
              </a:rPr>
              <a:t>．</a:t>
            </a:r>
            <a:r>
              <a:rPr lang="ja-JP" altLang="ja-JP" dirty="0" smtClean="0">
                <a:effectLst/>
              </a:rPr>
              <a:t> </a:t>
            </a:r>
            <a:endParaRPr lang="en-US" altLang="ja-JP" dirty="0" smtClean="0">
              <a:effectLst/>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まずは，本ごとの色とデザインの違いで</a:t>
            </a:r>
            <a:r>
              <a:rPr kumimoji="1" lang="ja-JP" altLang="en-US" sz="1200" kern="1200" dirty="0" smtClean="0">
                <a:solidFill>
                  <a:schemeClr val="tx1"/>
                </a:solidFill>
                <a:effectLst/>
                <a:latin typeface="+mn-lt"/>
                <a:ea typeface="+mn-ea"/>
                <a:cs typeface="+mn-cs"/>
              </a:rPr>
              <a:t>す</a:t>
            </a:r>
            <a:r>
              <a:rPr kumimoji="1" lang="ja-JP" altLang="ja-JP" sz="1200" kern="1200" dirty="0" smtClean="0">
                <a:solidFill>
                  <a:schemeClr val="tx1"/>
                </a:solidFill>
                <a:effectLst/>
                <a:latin typeface="+mn-lt"/>
                <a:ea typeface="+mn-ea"/>
                <a:cs typeface="+mn-cs"/>
              </a:rPr>
              <a:t>．各本を正しく並べた場合，滑らかなグラデーションになるように配色を行っており，</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長さの比較を補助してい</a:t>
            </a:r>
            <a:r>
              <a:rPr kumimoji="1" lang="ja-JP" altLang="en-US" sz="1200" kern="1200" dirty="0" smtClean="0">
                <a:solidFill>
                  <a:schemeClr val="tx1"/>
                </a:solidFill>
                <a:effectLst/>
                <a:latin typeface="+mn-lt"/>
                <a:ea typeface="+mn-ea"/>
                <a:cs typeface="+mn-cs"/>
              </a:rPr>
              <a:t>ます。</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11</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x-none" altLang="ja-JP" sz="1200" kern="1200" dirty="0" smtClean="0">
                <a:solidFill>
                  <a:schemeClr val="tx1"/>
                </a:solidFill>
                <a:effectLst/>
                <a:latin typeface="+mn-lt"/>
                <a:ea typeface="+mn-ea"/>
                <a:cs typeface="+mn-cs"/>
              </a:rPr>
              <a:t>また、次に置かれるべき最も長い本を点滅させるという機能があ</a:t>
            </a:r>
            <a:r>
              <a:rPr kumimoji="1" lang="ja-JP" altLang="en-US" sz="1200" kern="1200" dirty="0" smtClean="0">
                <a:solidFill>
                  <a:schemeClr val="tx1"/>
                </a:solidFill>
                <a:effectLst/>
                <a:latin typeface="+mn-lt"/>
                <a:ea typeface="+mn-ea"/>
                <a:cs typeface="+mn-cs"/>
              </a:rPr>
              <a:t>ります</a:t>
            </a:r>
            <a:r>
              <a:rPr kumimoji="1" lang="x-none" altLang="ja-JP" sz="1200" kern="1200" dirty="0" smtClean="0">
                <a:solidFill>
                  <a:schemeClr val="tx1"/>
                </a:solidFill>
                <a:effectLst/>
                <a:latin typeface="+mn-lt"/>
                <a:ea typeface="+mn-ea"/>
                <a:cs typeface="+mn-cs"/>
              </a:rPr>
              <a:t>。この機能がなかった場合、</a:t>
            </a:r>
            <a:endParaRPr kumimoji="1" lang="en-US" altLang="ja-JP" sz="1200" kern="1200" dirty="0" smtClean="0">
              <a:solidFill>
                <a:schemeClr val="tx1"/>
              </a:solidFill>
              <a:effectLst/>
              <a:latin typeface="+mn-lt"/>
              <a:ea typeface="+mn-ea"/>
              <a:cs typeface="+mn-cs"/>
            </a:endParaRPr>
          </a:p>
          <a:p>
            <a:r>
              <a:rPr kumimoji="1" lang="x-none" altLang="ja-JP" sz="1200" kern="1200" dirty="0" smtClean="0">
                <a:solidFill>
                  <a:schemeClr val="tx1"/>
                </a:solidFill>
                <a:effectLst/>
                <a:latin typeface="+mn-lt"/>
                <a:ea typeface="+mn-ea"/>
                <a:cs typeface="+mn-cs"/>
              </a:rPr>
              <a:t>プレイヤーは次に置くべき最も長い本を自ら比較しながら探さねばならず、大きなストレスになってしま</a:t>
            </a:r>
            <a:r>
              <a:rPr kumimoji="1" lang="ja-JP" altLang="en-US" sz="1200" kern="1200" dirty="0" smtClean="0">
                <a:solidFill>
                  <a:schemeClr val="tx1"/>
                </a:solidFill>
                <a:effectLst/>
                <a:latin typeface="+mn-lt"/>
                <a:ea typeface="+mn-ea"/>
                <a:cs typeface="+mn-cs"/>
              </a:rPr>
              <a:t>いました。</a:t>
            </a:r>
            <a:r>
              <a:rPr lang="ja-JP" altLang="ja-JP" dirty="0" smtClean="0">
                <a:effectLst/>
              </a:rPr>
              <a:t> </a:t>
            </a:r>
            <a:r>
              <a:rPr lang="ja-JP" altLang="en-US" dirty="0" smtClean="0">
                <a:effectLst/>
              </a:rPr>
              <a:t>この機能により、</a:t>
            </a:r>
            <a:endParaRPr lang="en-US" altLang="ja-JP" dirty="0" smtClean="0">
              <a:effectLst/>
            </a:endParaRPr>
          </a:p>
          <a:p>
            <a:r>
              <a:rPr kumimoji="1" lang="x-none" altLang="ja-JP" sz="1200" kern="1200" dirty="0" smtClean="0">
                <a:solidFill>
                  <a:schemeClr val="tx1"/>
                </a:solidFill>
                <a:effectLst/>
                <a:latin typeface="+mn-lt"/>
                <a:ea typeface="+mn-ea"/>
                <a:cs typeface="+mn-cs"/>
              </a:rPr>
              <a:t>次に操作すべき対象を判断しやすくし、ストレスの軽減を図っ</a:t>
            </a:r>
            <a:r>
              <a:rPr kumimoji="1" lang="ja-JP" altLang="en-US" sz="1200" kern="1200" dirty="0" smtClean="0">
                <a:solidFill>
                  <a:schemeClr val="tx1"/>
                </a:solidFill>
                <a:effectLst/>
                <a:latin typeface="+mn-lt"/>
                <a:ea typeface="+mn-ea"/>
                <a:cs typeface="+mn-cs"/>
              </a:rPr>
              <a:t>ています。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さらに、本を保持したまましばらく経過すると、ヒントとして、置くことが不可能な場所を暗転させる機能や、</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更なる長さ関係比較の補助として、操作を行わずにしばらく経過すると、本の近くに長さ順に番号を表示する機能を実装し</a:t>
            </a:r>
            <a:r>
              <a:rPr kumimoji="1" lang="ja-JP" altLang="en-US" sz="1200" kern="1200" dirty="0" smtClean="0">
                <a:solidFill>
                  <a:schemeClr val="tx1"/>
                </a:solidFill>
                <a:effectLst/>
                <a:latin typeface="+mn-lt"/>
                <a:ea typeface="+mn-ea"/>
                <a:cs typeface="+mn-cs"/>
              </a:rPr>
              <a:t>ました</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12</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次にサウンドインタラクションの工夫です。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パズル</a:t>
            </a:r>
            <a:r>
              <a:rPr kumimoji="1" lang="ja-JP" altLang="ja-JP" sz="1200" kern="1200" dirty="0" smtClean="0">
                <a:solidFill>
                  <a:schemeClr val="tx1"/>
                </a:solidFill>
                <a:effectLst/>
                <a:latin typeface="+mn-lt"/>
                <a:ea typeface="+mn-ea"/>
                <a:cs typeface="+mn-cs"/>
              </a:rPr>
              <a:t>の特性上，ゲームの過程でユーザが本の長さの関係を見誤り，下段に間違った本を配置した際に気付かずに続けてしまう場合があ</a:t>
            </a:r>
            <a:r>
              <a:rPr kumimoji="1" lang="ja-JP" altLang="en-US" sz="1200" kern="1200" dirty="0" smtClean="0">
                <a:solidFill>
                  <a:schemeClr val="tx1"/>
                </a:solidFill>
                <a:effectLst/>
                <a:latin typeface="+mn-lt"/>
                <a:ea typeface="+mn-ea"/>
                <a:cs typeface="+mn-cs"/>
              </a:rPr>
              <a:t>ります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これを避けるため，正しい位置に配置された際には</a:t>
            </a:r>
            <a:r>
              <a:rPr kumimoji="1" lang="ja-JP" altLang="en-US" sz="1200" kern="1200" dirty="0" smtClean="0">
                <a:solidFill>
                  <a:schemeClr val="tx1"/>
                </a:solidFill>
                <a:effectLst/>
                <a:latin typeface="+mn-lt"/>
                <a:ea typeface="+mn-ea"/>
                <a:cs typeface="+mn-cs"/>
              </a:rPr>
              <a:t>通常</a:t>
            </a:r>
            <a:r>
              <a:rPr kumimoji="1" lang="ja-JP" altLang="ja-JP" sz="1200" kern="1200" dirty="0" smtClean="0">
                <a:solidFill>
                  <a:schemeClr val="tx1"/>
                </a:solidFill>
                <a:effectLst/>
                <a:latin typeface="+mn-lt"/>
                <a:ea typeface="+mn-ea"/>
                <a:cs typeface="+mn-cs"/>
              </a:rPr>
              <a:t>の</a:t>
            </a:r>
            <a:r>
              <a:rPr kumimoji="1" lang="en-US" altLang="ja-JP" sz="1200" kern="1200" dirty="0" smtClean="0">
                <a:solidFill>
                  <a:schemeClr val="tx1"/>
                </a:solidFill>
                <a:effectLst/>
                <a:latin typeface="+mn-lt"/>
                <a:ea typeface="+mn-ea"/>
                <a:cs typeface="+mn-cs"/>
              </a:rPr>
              <a:t>SE</a:t>
            </a:r>
            <a:r>
              <a:rPr kumimoji="1" lang="ja-JP" altLang="ja-JP" sz="1200" kern="1200" dirty="0" smtClean="0">
                <a:solidFill>
                  <a:schemeClr val="tx1"/>
                </a:solidFill>
                <a:effectLst/>
                <a:latin typeface="+mn-lt"/>
                <a:ea typeface="+mn-ea"/>
                <a:cs typeface="+mn-cs"/>
              </a:rPr>
              <a:t>と共に特殊な</a:t>
            </a:r>
            <a:r>
              <a:rPr kumimoji="1" lang="ja-JP" altLang="en-US" sz="1200" kern="1200" dirty="0" smtClean="0">
                <a:solidFill>
                  <a:schemeClr val="tx1"/>
                </a:solidFill>
                <a:effectLst/>
                <a:latin typeface="+mn-lt"/>
                <a:ea typeface="+mn-ea"/>
                <a:cs typeface="+mn-cs"/>
              </a:rPr>
              <a:t>正解時</a:t>
            </a:r>
            <a:r>
              <a:rPr kumimoji="1" lang="en-US" altLang="ja-JP" sz="1200" kern="1200" dirty="0" smtClean="0">
                <a:solidFill>
                  <a:schemeClr val="tx1"/>
                </a:solidFill>
                <a:effectLst/>
                <a:latin typeface="+mn-lt"/>
                <a:ea typeface="+mn-ea"/>
                <a:cs typeface="+mn-cs"/>
              </a:rPr>
              <a:t>SE</a:t>
            </a:r>
            <a:r>
              <a:rPr kumimoji="1" lang="ja-JP" altLang="ja-JP" sz="1200" kern="1200" dirty="0" smtClean="0">
                <a:solidFill>
                  <a:schemeClr val="tx1"/>
                </a:solidFill>
                <a:effectLst/>
                <a:latin typeface="+mn-lt"/>
                <a:ea typeface="+mn-ea"/>
                <a:cs typeface="+mn-cs"/>
              </a:rPr>
              <a:t>が再生され</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この</a:t>
            </a:r>
            <a:r>
              <a:rPr kumimoji="1" lang="ja-JP" altLang="ja-JP" sz="1200" kern="1200" dirty="0" smtClean="0">
                <a:solidFill>
                  <a:schemeClr val="tx1"/>
                </a:solidFill>
                <a:effectLst/>
                <a:latin typeface="+mn-lt"/>
                <a:ea typeface="+mn-ea"/>
                <a:cs typeface="+mn-cs"/>
              </a:rPr>
              <a:t>正解</a:t>
            </a:r>
            <a:r>
              <a:rPr kumimoji="1" lang="ja-JP" altLang="en-US" sz="1200" kern="1200" dirty="0" smtClean="0">
                <a:solidFill>
                  <a:schemeClr val="tx1"/>
                </a:solidFill>
                <a:effectLst/>
                <a:latin typeface="+mn-lt"/>
                <a:ea typeface="+mn-ea"/>
                <a:cs typeface="+mn-cs"/>
              </a:rPr>
              <a:t>時</a:t>
            </a:r>
            <a:r>
              <a:rPr kumimoji="1" lang="en-US" altLang="ja-JP" sz="1200" kern="1200" dirty="0" smtClean="0">
                <a:solidFill>
                  <a:schemeClr val="tx1"/>
                </a:solidFill>
                <a:effectLst/>
                <a:latin typeface="+mn-lt"/>
                <a:ea typeface="+mn-ea"/>
                <a:cs typeface="+mn-cs"/>
              </a:rPr>
              <a:t>SE</a:t>
            </a:r>
            <a:r>
              <a:rPr kumimoji="1" lang="ja-JP" altLang="ja-JP" sz="1200" kern="1200" dirty="0" smtClean="0">
                <a:solidFill>
                  <a:schemeClr val="tx1"/>
                </a:solidFill>
                <a:effectLst/>
                <a:latin typeface="+mn-lt"/>
                <a:ea typeface="+mn-ea"/>
                <a:cs typeface="+mn-cs"/>
              </a:rPr>
              <a:t>は正解冊数が増える毎に徐々に音階が上がってい</a:t>
            </a:r>
            <a:r>
              <a:rPr kumimoji="1" lang="ja-JP" altLang="en-US" sz="1200" kern="1200" dirty="0" smtClean="0">
                <a:solidFill>
                  <a:schemeClr val="tx1"/>
                </a:solidFill>
                <a:effectLst/>
                <a:latin typeface="+mn-lt"/>
                <a:ea typeface="+mn-ea"/>
                <a:cs typeface="+mn-cs"/>
              </a:rPr>
              <a:t>きます。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また，ゲーム中の</a:t>
            </a:r>
            <a:r>
              <a:rPr kumimoji="1" lang="en-US" altLang="ja-JP" sz="1200" kern="1200" dirty="0" smtClean="0">
                <a:solidFill>
                  <a:schemeClr val="tx1"/>
                </a:solidFill>
                <a:effectLst/>
                <a:latin typeface="+mn-lt"/>
                <a:ea typeface="+mn-ea"/>
                <a:cs typeface="+mn-cs"/>
              </a:rPr>
              <a:t>BGM</a:t>
            </a:r>
            <a:r>
              <a:rPr kumimoji="1" lang="ja-JP" altLang="ja-JP" sz="1200" kern="1200" dirty="0" smtClean="0">
                <a:solidFill>
                  <a:schemeClr val="tx1"/>
                </a:solidFill>
                <a:effectLst/>
                <a:latin typeface="+mn-lt"/>
                <a:ea typeface="+mn-ea"/>
                <a:cs typeface="+mn-cs"/>
              </a:rPr>
              <a:t>についてもインタラクションを行</a:t>
            </a:r>
            <a:r>
              <a:rPr kumimoji="1" lang="ja-JP" altLang="en-US" sz="1200" kern="1200" dirty="0" smtClean="0">
                <a:solidFill>
                  <a:schemeClr val="tx1"/>
                </a:solidFill>
                <a:effectLst/>
                <a:latin typeface="+mn-lt"/>
                <a:ea typeface="+mn-ea"/>
                <a:cs typeface="+mn-cs"/>
              </a:rPr>
              <a:t>いました</a:t>
            </a:r>
            <a:r>
              <a:rPr kumimoji="1" lang="ja-JP" altLang="ja-JP" sz="1200" kern="1200" dirty="0" smtClean="0">
                <a:solidFill>
                  <a:schemeClr val="tx1"/>
                </a:solidFill>
                <a:effectLst/>
                <a:latin typeface="+mn-lt"/>
                <a:ea typeface="+mn-ea"/>
                <a:cs typeface="+mn-cs"/>
              </a:rPr>
              <a:t>．ゲーム開始時は少ない楽器数で演奏されたトラックを再生し，</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本が</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冊正解の位置に配置される毎にトラックが最大</a:t>
            </a:r>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つまで順次追加されてい</a:t>
            </a:r>
            <a:r>
              <a:rPr kumimoji="1" lang="ja-JP" altLang="en-US" sz="1200" kern="1200" dirty="0" smtClean="0">
                <a:solidFill>
                  <a:schemeClr val="tx1"/>
                </a:solidFill>
                <a:effectLst/>
                <a:latin typeface="+mn-lt"/>
                <a:ea typeface="+mn-ea"/>
                <a:cs typeface="+mn-cs"/>
              </a:rPr>
              <a:t>きます。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これらのサウンドインタラクションによって，展開の遅いゲーム序盤では徐々に楽器が追加されていき，</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整頓が済み正しい位置への配置が高速になるゲーム終盤では，完成した</a:t>
            </a:r>
            <a:r>
              <a:rPr kumimoji="1" lang="en-US" altLang="ja-JP" sz="1200" kern="1200" dirty="0" smtClean="0">
                <a:solidFill>
                  <a:schemeClr val="tx1"/>
                </a:solidFill>
                <a:effectLst/>
                <a:latin typeface="+mn-lt"/>
                <a:ea typeface="+mn-ea"/>
                <a:cs typeface="+mn-cs"/>
              </a:rPr>
              <a:t>BGM</a:t>
            </a:r>
            <a:r>
              <a:rPr kumimoji="1" lang="ja-JP" altLang="ja-JP" sz="1200" kern="1200" dirty="0" smtClean="0">
                <a:solidFill>
                  <a:schemeClr val="tx1"/>
                </a:solidFill>
                <a:effectLst/>
                <a:latin typeface="+mn-lt"/>
                <a:ea typeface="+mn-ea"/>
                <a:cs typeface="+mn-cs"/>
              </a:rPr>
              <a:t>による盛り上がりと，</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連続で鳴る正解</a:t>
            </a:r>
            <a:r>
              <a:rPr kumimoji="1" lang="en-US" altLang="ja-JP" sz="1200" kern="1200" dirty="0" smtClean="0">
                <a:solidFill>
                  <a:schemeClr val="tx1"/>
                </a:solidFill>
                <a:effectLst/>
                <a:latin typeface="+mn-lt"/>
                <a:ea typeface="+mn-ea"/>
                <a:cs typeface="+mn-cs"/>
              </a:rPr>
              <a:t>SE</a:t>
            </a:r>
            <a:r>
              <a:rPr kumimoji="1" lang="ja-JP" altLang="ja-JP" sz="1200" kern="1200" dirty="0" smtClean="0">
                <a:solidFill>
                  <a:schemeClr val="tx1"/>
                </a:solidFill>
                <a:effectLst/>
                <a:latin typeface="+mn-lt"/>
                <a:ea typeface="+mn-ea"/>
                <a:cs typeface="+mn-cs"/>
              </a:rPr>
              <a:t>によってゲームクリアに向かう高揚感を演出してい</a:t>
            </a:r>
            <a:r>
              <a:rPr kumimoji="1" lang="ja-JP" altLang="en-US" sz="1200" kern="1200" dirty="0" smtClean="0">
                <a:solidFill>
                  <a:schemeClr val="tx1"/>
                </a:solidFill>
                <a:effectLst/>
                <a:latin typeface="+mn-lt"/>
                <a:ea typeface="+mn-ea"/>
                <a:cs typeface="+mn-cs"/>
              </a:rPr>
              <a:t>ます</a:t>
            </a:r>
            <a:r>
              <a:rPr lang="ja-JP" altLang="ja-JP" dirty="0" smtClean="0">
                <a:effectLst/>
              </a:rPr>
              <a:t> </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13</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それではここからは、</a:t>
            </a:r>
            <a:r>
              <a:rPr kumimoji="1" lang="x-none" altLang="ja-JP" sz="1200" kern="1200" dirty="0" smtClean="0">
                <a:solidFill>
                  <a:schemeClr val="tx1"/>
                </a:solidFill>
                <a:effectLst/>
                <a:latin typeface="+mn-lt"/>
                <a:ea typeface="+mn-ea"/>
                <a:cs typeface="+mn-cs"/>
              </a:rPr>
              <a:t>本手法の有効性を検証するため行った評価実験について</a:t>
            </a:r>
            <a:r>
              <a:rPr lang="ja-JP" altLang="en-US" dirty="0" smtClean="0">
                <a:effectLst/>
              </a:rPr>
              <a:t>述べていきます。</a:t>
            </a:r>
            <a:endParaRPr kumimoji="1" lang="ja-JP" altLang="en-US" dirty="0"/>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14</a:t>
            </a:fld>
            <a:endParaRPr kumimoji="1" lang="ja-JP" altLang="en-US"/>
          </a:p>
        </p:txBody>
      </p:sp>
    </p:spTree>
    <p:extLst>
      <p:ext uri="{BB962C8B-B14F-4D97-AF65-F5344CB8AC3E}">
        <p14:creationId xmlns:p14="http://schemas.microsoft.com/office/powerpoint/2010/main" val="462429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難易度上昇に対するプレイ負荷軽減とプレイ継続のため、メタファの利用と本アプリケーションのインタフェイスが効果的であることを検証するため、</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従来のハノイの塔、タブレットデバイスでプレイするハノイの塔、物理的なオブジェクトを操作する</a:t>
            </a:r>
            <a:r>
              <a:rPr kumimoji="1" lang="ja-JP" altLang="en-US" sz="1200" kern="1200" dirty="0" smtClean="0">
                <a:solidFill>
                  <a:schemeClr val="tx1"/>
                </a:solidFill>
                <a:effectLst/>
                <a:latin typeface="+mn-lt"/>
                <a:ea typeface="+mn-ea"/>
                <a:cs typeface="+mn-cs"/>
              </a:rPr>
              <a:t>ボードゲーム版の</a:t>
            </a:r>
            <a:r>
              <a:rPr kumimoji="1" lang="ja-JP" altLang="ja-JP" sz="1200" kern="1200" dirty="0" smtClean="0">
                <a:solidFill>
                  <a:schemeClr val="tx1"/>
                </a:solidFill>
                <a:effectLst/>
                <a:latin typeface="+mn-lt"/>
                <a:ea typeface="+mn-ea"/>
                <a:cs typeface="+mn-cs"/>
              </a:rPr>
              <a:t>ハノイの本、</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タブレットデバイスでプレイするハノイの本で比較実験を行</a:t>
            </a:r>
            <a:r>
              <a:rPr kumimoji="1" lang="ja-JP" altLang="en-US" sz="1200" kern="1200" dirty="0" smtClean="0">
                <a:solidFill>
                  <a:schemeClr val="tx1"/>
                </a:solidFill>
                <a:effectLst/>
                <a:latin typeface="+mn-lt"/>
                <a:ea typeface="+mn-ea"/>
                <a:cs typeface="+mn-cs"/>
              </a:rPr>
              <a:t>いました。</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被験者には「飽きたら次のゲームをプレイしてください」「一度別のゲームに行ったら戻らないでください」「</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つのゲームを何度もプレイするのは構いません」という条件を最初に説明し、それぞれの環境でのプレイ時間</a:t>
            </a:r>
            <a:r>
              <a:rPr kumimoji="1" lang="ja-JP" altLang="en-US" sz="1200" kern="1200" dirty="0" smtClean="0">
                <a:solidFill>
                  <a:schemeClr val="tx1"/>
                </a:solidFill>
                <a:effectLst/>
                <a:latin typeface="+mn-lt"/>
                <a:ea typeface="+mn-ea"/>
                <a:cs typeface="+mn-cs"/>
              </a:rPr>
              <a:t>とクリア回数</a:t>
            </a:r>
            <a:r>
              <a:rPr kumimoji="1" lang="ja-JP" altLang="ja-JP" sz="1200" kern="1200" dirty="0" smtClean="0">
                <a:solidFill>
                  <a:schemeClr val="tx1"/>
                </a:solidFill>
                <a:effectLst/>
                <a:latin typeface="+mn-lt"/>
                <a:ea typeface="+mn-ea"/>
                <a:cs typeface="+mn-cs"/>
              </a:rPr>
              <a:t>を測定し</a:t>
            </a:r>
            <a:r>
              <a:rPr kumimoji="1" lang="ja-JP" altLang="en-US" sz="1200" kern="1200" dirty="0" smtClean="0">
                <a:solidFill>
                  <a:schemeClr val="tx1"/>
                </a:solidFill>
                <a:effectLst/>
                <a:latin typeface="+mn-lt"/>
                <a:ea typeface="+mn-ea"/>
                <a:cs typeface="+mn-cs"/>
              </a:rPr>
              <a:t>ました</a:t>
            </a:r>
            <a:r>
              <a:rPr kumimoji="1" lang="ja-JP" altLang="ja-JP" sz="1200" kern="1200" dirty="0" smtClean="0">
                <a:solidFill>
                  <a:schemeClr val="tx1"/>
                </a:solidFill>
                <a:effectLst/>
                <a:latin typeface="+mn-lt"/>
                <a:ea typeface="+mn-ea"/>
                <a:cs typeface="+mn-cs"/>
              </a:rPr>
              <a:t>。</a:t>
            </a:r>
            <a:r>
              <a:rPr lang="ja-JP" altLang="ja-JP" dirty="0" smtClean="0">
                <a:effectLst/>
              </a:rPr>
              <a:t> </a:t>
            </a:r>
            <a:endParaRPr lang="en-US" altLang="ja-JP" dirty="0" smtClean="0">
              <a:effectLst/>
            </a:endParaRPr>
          </a:p>
          <a:p>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15</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また実験後にアンケートを行い、それぞれの環境で「オブジェクトは動かしやすかったか」「クリア時に達成感は得られたか」の</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項目について、</a:t>
            </a:r>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段階評価で回答を得</a:t>
            </a:r>
            <a:r>
              <a:rPr kumimoji="1" lang="ja-JP" altLang="en-US" sz="1200" kern="1200" dirty="0" smtClean="0">
                <a:solidFill>
                  <a:schemeClr val="tx1"/>
                </a:solidFill>
                <a:effectLst/>
                <a:latin typeface="+mn-lt"/>
                <a:ea typeface="+mn-ea"/>
                <a:cs typeface="+mn-cs"/>
              </a:rPr>
              <a:t>ました</a:t>
            </a:r>
            <a:r>
              <a:rPr kumimoji="1" lang="ja-JP" altLang="ja-JP" sz="1200" kern="1200" dirty="0" smtClean="0">
                <a:solidFill>
                  <a:schemeClr val="tx1"/>
                </a:solidFill>
                <a:effectLst/>
                <a:latin typeface="+mn-lt"/>
                <a:ea typeface="+mn-ea"/>
                <a:cs typeface="+mn-cs"/>
              </a:rPr>
              <a:t>。</a:t>
            </a:r>
            <a:r>
              <a:rPr lang="ja-JP" altLang="ja-JP" dirty="0" smtClean="0">
                <a:effectLst/>
              </a:rPr>
              <a:t> </a:t>
            </a:r>
            <a:endParaRPr kumimoji="1" lang="ja-JP" altLang="ja-JP" sz="1200" kern="1200" dirty="0" smtClean="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16</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実験結果です。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プレイ時間の平均は</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ハノイの本（スチレンボード）が最も長い結果とな</a:t>
            </a:r>
            <a:r>
              <a:rPr kumimoji="1" lang="ja-JP" altLang="en-US" sz="1200" kern="1200" dirty="0" smtClean="0">
                <a:solidFill>
                  <a:schemeClr val="tx1"/>
                </a:solidFill>
                <a:effectLst/>
                <a:latin typeface="+mn-lt"/>
                <a:ea typeface="+mn-ea"/>
                <a:cs typeface="+mn-cs"/>
              </a:rPr>
              <a:t>りまし</a:t>
            </a:r>
            <a:r>
              <a:rPr kumimoji="1" lang="ja-JP" altLang="ja-JP" sz="1200" kern="1200" dirty="0" smtClean="0">
                <a:solidFill>
                  <a:schemeClr val="tx1"/>
                </a:solidFill>
                <a:effectLst/>
                <a:latin typeface="+mn-lt"/>
                <a:ea typeface="+mn-ea"/>
                <a:cs typeface="+mn-cs"/>
              </a:rPr>
              <a:t>たが、</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標準偏差が大きく、クリア回数平均も</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ハノイの本（タブレット）と比べ低い結果となってい</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これにより、楽しんでプレイした時間が長いというより、作業としての時間が長かったと考えられ</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それに対し</a:t>
            </a:r>
            <a:r>
              <a:rPr kumimoji="1" lang="ja-JP" altLang="en-US" sz="1200" kern="1200" dirty="0" smtClean="0">
                <a:solidFill>
                  <a:schemeClr val="tx1"/>
                </a:solidFill>
                <a:effectLst/>
                <a:latin typeface="+mn-lt"/>
                <a:ea typeface="+mn-ea"/>
                <a:cs typeface="+mn-cs"/>
              </a:rPr>
              <a:t>本手法の（</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ハノイの本（タブレット）は、ハノイの本（スチレンボード）とほぼ同等のプレイ時間平均ながら、標準偏差も小さく、</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クリア回数平均も最も多い結果とな</a:t>
            </a:r>
            <a:r>
              <a:rPr kumimoji="1" lang="ja-JP" altLang="en-US" sz="1200" kern="1200" dirty="0" smtClean="0">
                <a:solidFill>
                  <a:schemeClr val="tx1"/>
                </a:solidFill>
                <a:effectLst/>
                <a:latin typeface="+mn-lt"/>
                <a:ea typeface="+mn-ea"/>
                <a:cs typeface="+mn-cs"/>
              </a:rPr>
              <a:t>りました</a:t>
            </a:r>
            <a:r>
              <a:rPr kumimoji="1" lang="ja-JP" altLang="ja-JP" sz="1200" kern="1200" dirty="0" smtClean="0">
                <a:solidFill>
                  <a:schemeClr val="tx1"/>
                </a:solidFill>
                <a:effectLst/>
                <a:latin typeface="+mn-lt"/>
                <a:ea typeface="+mn-ea"/>
                <a:cs typeface="+mn-cs"/>
              </a:rPr>
              <a:t>。これにより、実際のプレイに費やした時間が多く、楽しんでプレイしていたことが示唆され</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a:t>
            </a:r>
            <a:r>
              <a:rPr lang="ja-JP" altLang="ja-JP" dirty="0" smtClean="0">
                <a:effectLst/>
              </a:rPr>
              <a:t> </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17</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　「オブジェクトは動かしやすかったか」「クリア時に達成感は得られたか」の</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項目については、</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回答結果に対して</a:t>
            </a:r>
            <a:r>
              <a:rPr kumimoji="1" lang="en-US" altLang="ja-JP" sz="1200" kern="1200" dirty="0" smtClean="0">
                <a:solidFill>
                  <a:schemeClr val="tx1"/>
                </a:solidFill>
                <a:effectLst/>
                <a:latin typeface="+mn-lt"/>
                <a:ea typeface="+mn-ea"/>
                <a:cs typeface="+mn-cs"/>
              </a:rPr>
              <a:t>SPSS</a:t>
            </a:r>
            <a:r>
              <a:rPr kumimoji="1" lang="ja-JP" altLang="ja-JP" sz="1200" kern="1200" dirty="0" smtClean="0">
                <a:solidFill>
                  <a:schemeClr val="tx1"/>
                </a:solidFill>
                <a:effectLst/>
                <a:latin typeface="+mn-lt"/>
                <a:ea typeface="+mn-ea"/>
                <a:cs typeface="+mn-cs"/>
              </a:rPr>
              <a:t>により</a:t>
            </a:r>
            <a:r>
              <a:rPr kumimoji="1" lang="en-US" altLang="ja-JP" sz="1200" kern="1200" dirty="0" smtClean="0">
                <a:solidFill>
                  <a:schemeClr val="tx1"/>
                </a:solidFill>
                <a:effectLst/>
                <a:latin typeface="+mn-lt"/>
                <a:ea typeface="+mn-ea"/>
                <a:cs typeface="+mn-cs"/>
              </a:rPr>
              <a:t>Wilcoxon</a:t>
            </a:r>
            <a:r>
              <a:rPr kumimoji="1" lang="ja-JP" altLang="ja-JP" sz="1200" kern="1200" dirty="0" smtClean="0">
                <a:solidFill>
                  <a:schemeClr val="tx1"/>
                </a:solidFill>
                <a:effectLst/>
                <a:latin typeface="+mn-lt"/>
                <a:ea typeface="+mn-ea"/>
                <a:cs typeface="+mn-cs"/>
              </a:rPr>
              <a:t>の符号付き順位和検定を行い、</a:t>
            </a:r>
            <a:r>
              <a:rPr kumimoji="1" lang="en-US" altLang="ja-JP" sz="1200" kern="1200" dirty="0" smtClean="0">
                <a:solidFill>
                  <a:schemeClr val="tx1"/>
                </a:solidFill>
                <a:effectLst/>
                <a:latin typeface="+mn-lt"/>
                <a:ea typeface="+mn-ea"/>
                <a:cs typeface="+mn-cs"/>
              </a:rPr>
              <a:t>4</a:t>
            </a:r>
            <a:r>
              <a:rPr kumimoji="1" lang="ja-JP" altLang="ja-JP" sz="1200" kern="1200" dirty="0" smtClean="0">
                <a:solidFill>
                  <a:schemeClr val="tx1"/>
                </a:solidFill>
                <a:effectLst/>
                <a:latin typeface="+mn-lt"/>
                <a:ea typeface="+mn-ea"/>
                <a:cs typeface="+mn-cs"/>
              </a:rPr>
              <a:t>つの環境での各回答項目の</a:t>
            </a:r>
            <a:r>
              <a:rPr kumimoji="1" lang="ja-JP" altLang="en-US" sz="1200" kern="1200" dirty="0" smtClean="0">
                <a:solidFill>
                  <a:schemeClr val="tx1"/>
                </a:solidFill>
                <a:effectLst/>
                <a:latin typeface="+mn-lt"/>
                <a:ea typeface="+mn-ea"/>
                <a:cs typeface="+mn-cs"/>
              </a:rPr>
              <a:t>ペアごとの差の検定</a:t>
            </a:r>
            <a:r>
              <a:rPr kumimoji="1" lang="ja-JP" altLang="ja-JP" sz="1200" kern="1200" dirty="0" smtClean="0">
                <a:solidFill>
                  <a:schemeClr val="tx1"/>
                </a:solidFill>
                <a:effectLst/>
                <a:latin typeface="+mn-lt"/>
                <a:ea typeface="+mn-ea"/>
                <a:cs typeface="+mn-cs"/>
              </a:rPr>
              <a:t>を行</a:t>
            </a:r>
            <a:r>
              <a:rPr kumimoji="1" lang="ja-JP" altLang="en-US" sz="1200" kern="1200" dirty="0" smtClean="0">
                <a:solidFill>
                  <a:schemeClr val="tx1"/>
                </a:solidFill>
                <a:effectLst/>
                <a:latin typeface="+mn-lt"/>
                <a:ea typeface="+mn-ea"/>
                <a:cs typeface="+mn-cs"/>
              </a:rPr>
              <a:t>いました</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これにともない、</a:t>
            </a:r>
            <a:r>
              <a:rPr kumimoji="1" lang="en-US" altLang="ja-JP" sz="1200" kern="1200" dirty="0" err="1" smtClean="0">
                <a:solidFill>
                  <a:schemeClr val="tx1"/>
                </a:solidFill>
                <a:effectLst/>
                <a:latin typeface="+mn-lt"/>
                <a:ea typeface="+mn-ea"/>
                <a:cs typeface="+mn-cs"/>
              </a:rPr>
              <a:t>Bonferroni</a:t>
            </a:r>
            <a:r>
              <a:rPr kumimoji="1" lang="ja-JP" altLang="ja-JP" sz="1200" kern="1200" dirty="0" smtClean="0">
                <a:solidFill>
                  <a:schemeClr val="tx1"/>
                </a:solidFill>
                <a:effectLst/>
                <a:latin typeface="+mn-lt"/>
                <a:ea typeface="+mn-ea"/>
                <a:cs typeface="+mn-cs"/>
              </a:rPr>
              <a:t>の多重比較を行い、有意確率を</a:t>
            </a:r>
            <a:r>
              <a:rPr kumimoji="1" lang="en-US" altLang="ja-JP" sz="1200" kern="1200" dirty="0" smtClean="0">
                <a:solidFill>
                  <a:schemeClr val="tx1"/>
                </a:solidFill>
                <a:effectLst/>
                <a:latin typeface="+mn-lt"/>
                <a:ea typeface="+mn-ea"/>
                <a:cs typeface="+mn-cs"/>
              </a:rPr>
              <a:t>0.0125</a:t>
            </a:r>
            <a:r>
              <a:rPr kumimoji="1" lang="ja-JP" altLang="en-US" sz="1200" kern="1200" smtClean="0">
                <a:solidFill>
                  <a:schemeClr val="tx1"/>
                </a:solidFill>
                <a:effectLst/>
                <a:latin typeface="+mn-lt"/>
                <a:ea typeface="+mn-ea"/>
                <a:cs typeface="+mn-cs"/>
              </a:rPr>
              <a:t>以下</a:t>
            </a:r>
            <a:r>
              <a:rPr kumimoji="1" lang="ja-JP" altLang="ja-JP" sz="1200" kern="1200" smtClean="0">
                <a:solidFill>
                  <a:schemeClr val="tx1"/>
                </a:solidFill>
                <a:effectLst/>
                <a:latin typeface="+mn-lt"/>
                <a:ea typeface="+mn-ea"/>
                <a:cs typeface="+mn-cs"/>
              </a:rPr>
              <a:t>と</a:t>
            </a:r>
            <a:r>
              <a:rPr kumimoji="1" lang="ja-JP" altLang="ja-JP" sz="1200" kern="1200" dirty="0" smtClean="0">
                <a:solidFill>
                  <a:schemeClr val="tx1"/>
                </a:solidFill>
                <a:effectLst/>
                <a:latin typeface="+mn-lt"/>
                <a:ea typeface="+mn-ea"/>
                <a:cs typeface="+mn-cs"/>
              </a:rPr>
              <a:t>し</a:t>
            </a:r>
            <a:r>
              <a:rPr kumimoji="1" lang="ja-JP" altLang="en-US" sz="1200" kern="1200" dirty="0" smtClean="0">
                <a:solidFill>
                  <a:schemeClr val="tx1"/>
                </a:solidFill>
                <a:effectLst/>
                <a:latin typeface="+mn-lt"/>
                <a:ea typeface="+mn-ea"/>
                <a:cs typeface="+mn-cs"/>
              </a:rPr>
              <a:t>まし</a:t>
            </a:r>
            <a:r>
              <a:rPr kumimoji="1" lang="ja-JP" altLang="ja-JP" sz="1200" kern="1200" dirty="0" smtClean="0">
                <a:solidFill>
                  <a:schemeClr val="tx1"/>
                </a:solidFill>
                <a:effectLst/>
                <a:latin typeface="+mn-lt"/>
                <a:ea typeface="+mn-ea"/>
                <a:cs typeface="+mn-cs"/>
              </a:rPr>
              <a:t>た。</a:t>
            </a:r>
            <a:endParaRPr kumimoji="1" lang="en-US" altLang="ja-JP" sz="1200" kern="1200" dirty="0" smtClean="0">
              <a:solidFill>
                <a:schemeClr val="tx1"/>
              </a:solidFill>
              <a:effectLst/>
              <a:latin typeface="+mn-lt"/>
              <a:ea typeface="+mn-ea"/>
              <a:cs typeface="+mn-cs"/>
            </a:endParaRPr>
          </a:p>
          <a:p>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項目「オブジェクトは動かしやすかったか」の検定結果は、ハノイの塔（木製）とハノイの本（</a:t>
            </a:r>
            <a:r>
              <a:rPr kumimoji="1" lang="ja-JP" altLang="en-US" sz="1200" kern="1200" dirty="0" smtClean="0">
                <a:solidFill>
                  <a:schemeClr val="tx1"/>
                </a:solidFill>
                <a:effectLst/>
                <a:latin typeface="+mn-lt"/>
                <a:ea typeface="+mn-ea"/>
                <a:cs typeface="+mn-cs"/>
              </a:rPr>
              <a:t>タブレット</a:t>
            </a:r>
            <a:r>
              <a:rPr kumimoji="1" lang="ja-JP" altLang="ja-JP" sz="1200" kern="1200" dirty="0" smtClean="0">
                <a:solidFill>
                  <a:schemeClr val="tx1"/>
                </a:solidFill>
                <a:effectLst/>
                <a:latin typeface="+mn-lt"/>
                <a:ea typeface="+mn-ea"/>
                <a:cs typeface="+mn-cs"/>
              </a:rPr>
              <a:t>）の間、</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および</a:t>
            </a:r>
            <a:r>
              <a:rPr kumimoji="1" lang="ja-JP" altLang="ja-JP" sz="1200" kern="1200" dirty="0" smtClean="0">
                <a:solidFill>
                  <a:schemeClr val="tx1"/>
                </a:solidFill>
                <a:effectLst/>
                <a:latin typeface="+mn-lt"/>
                <a:ea typeface="+mn-ea"/>
                <a:cs typeface="+mn-cs"/>
              </a:rPr>
              <a:t>ハノイの本（ボード）とハノイの本（</a:t>
            </a:r>
            <a:r>
              <a:rPr kumimoji="1" lang="ja-JP" altLang="en-US" sz="1200" kern="1200" dirty="0" smtClean="0">
                <a:solidFill>
                  <a:schemeClr val="tx1"/>
                </a:solidFill>
                <a:effectLst/>
                <a:latin typeface="+mn-lt"/>
                <a:ea typeface="+mn-ea"/>
                <a:cs typeface="+mn-cs"/>
              </a:rPr>
              <a:t>タブレット</a:t>
            </a:r>
            <a:r>
              <a:rPr kumimoji="1" lang="ja-JP" altLang="ja-JP" sz="1200" kern="1200" dirty="0" smtClean="0">
                <a:solidFill>
                  <a:schemeClr val="tx1"/>
                </a:solidFill>
                <a:effectLst/>
                <a:latin typeface="+mn-lt"/>
                <a:ea typeface="+mn-ea"/>
                <a:cs typeface="+mn-cs"/>
              </a:rPr>
              <a:t>）の間で有意差が認められ</a:t>
            </a:r>
            <a:r>
              <a:rPr kumimoji="1" lang="ja-JP" altLang="en-US" sz="1200" kern="1200" dirty="0" smtClean="0">
                <a:solidFill>
                  <a:schemeClr val="tx1"/>
                </a:solidFill>
                <a:effectLst/>
                <a:latin typeface="+mn-lt"/>
                <a:ea typeface="+mn-ea"/>
                <a:cs typeface="+mn-cs"/>
              </a:rPr>
              <a:t>まし</a:t>
            </a:r>
            <a:r>
              <a:rPr kumimoji="1" lang="ja-JP" altLang="ja-JP" sz="1200" kern="1200" dirty="0" smtClean="0">
                <a:solidFill>
                  <a:schemeClr val="tx1"/>
                </a:solidFill>
                <a:effectLst/>
                <a:latin typeface="+mn-lt"/>
                <a:ea typeface="+mn-ea"/>
                <a:cs typeface="+mn-cs"/>
              </a:rPr>
              <a:t>た。</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これにより、本手法はハノイの塔（木製）とハノイの本（ボード）よりオブジェクトが動かしやすいということが示されてい</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項目「クリア時に達成感は得られたか」の検定結果では、どのペアの間でも有意差は認められ</a:t>
            </a:r>
            <a:r>
              <a:rPr kumimoji="1" lang="ja-JP" altLang="en-US" sz="1200" kern="1200" dirty="0" smtClean="0">
                <a:solidFill>
                  <a:schemeClr val="tx1"/>
                </a:solidFill>
                <a:effectLst/>
                <a:latin typeface="+mn-lt"/>
                <a:ea typeface="+mn-ea"/>
                <a:cs typeface="+mn-cs"/>
              </a:rPr>
              <a:t>ませんでした</a:t>
            </a:r>
            <a:r>
              <a:rPr kumimoji="1" lang="ja-JP" altLang="ja-JP" sz="1200" kern="1200" dirty="0" smtClean="0">
                <a:solidFill>
                  <a:schemeClr val="tx1"/>
                </a:solidFill>
                <a:effectLst/>
                <a:latin typeface="+mn-lt"/>
                <a:ea typeface="+mn-ea"/>
                <a:cs typeface="+mn-cs"/>
              </a:rPr>
              <a:t>。</a:t>
            </a: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18</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それではまとめです。</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まず、本と本棚の要素の複合により、</a:t>
            </a:r>
            <a:r>
              <a:rPr lang="ja-JP" altLang="ja-JP" sz="1200" dirty="0" smtClean="0"/>
              <a:t>従来のハノイの塔ではできなかった幅広い難易度のステージ設計を可能にし</a:t>
            </a:r>
            <a:r>
              <a:rPr lang="ja-JP" altLang="en-US" sz="1200" dirty="0" smtClean="0"/>
              <a:t>ました。</a:t>
            </a:r>
            <a:endParaRPr lang="en-US" altLang="ja-JP"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また、</a:t>
            </a:r>
            <a:r>
              <a:rPr lang="ja-JP" altLang="ja-JP" sz="1200" dirty="0" smtClean="0"/>
              <a:t>タッチ・グラフィック・サウンドの工夫により、円滑な操作とプレイにおける快感・達成感の強化を図</a:t>
            </a:r>
            <a:r>
              <a:rPr lang="ja-JP" altLang="en-US" sz="1200" dirty="0" smtClean="0"/>
              <a:t>りました。</a:t>
            </a:r>
            <a:endParaRPr lang="en-US" altLang="ja-JP"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dirty="0" smtClean="0"/>
              <a:t>さらに、</a:t>
            </a:r>
            <a:r>
              <a:rPr lang="ja-JP" altLang="ja-JP" sz="1200" dirty="0" smtClean="0"/>
              <a:t>評価実験により</a:t>
            </a:r>
            <a:r>
              <a:rPr lang="ja-JP" altLang="en-US" sz="1200" dirty="0" smtClean="0"/>
              <a:t>、</a:t>
            </a:r>
            <a:r>
              <a:rPr lang="ja-JP" altLang="ja-JP" sz="1200" dirty="0" smtClean="0"/>
              <a:t>本</a:t>
            </a:r>
            <a:r>
              <a:rPr lang="ja-JP" altLang="en-US" sz="1200" dirty="0" smtClean="0"/>
              <a:t>手法</a:t>
            </a:r>
            <a:r>
              <a:rPr lang="ja-JP" altLang="ja-JP" sz="1200" dirty="0" smtClean="0"/>
              <a:t>が従来手法と比べプレイを継続してもらいやすく、高い操作性を実現していることを明らかにし</a:t>
            </a:r>
            <a:r>
              <a:rPr lang="ja-JP" altLang="en-US" sz="1200" dirty="0" smtClean="0"/>
              <a:t>ました。</a:t>
            </a:r>
            <a:endParaRPr lang="en-US" altLang="ja-JP" sz="1200" dirty="0" smtClean="0"/>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19</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まずはじめにですが、ご覧の動画は</a:t>
            </a:r>
            <a:r>
              <a:rPr kumimoji="1" lang="en-US" altLang="ja-JP" sz="1200" kern="1200" dirty="0" smtClean="0">
                <a:solidFill>
                  <a:schemeClr val="tx1"/>
                </a:solidFill>
                <a:effectLst/>
                <a:latin typeface="+mn-lt"/>
                <a:ea typeface="+mn-ea"/>
                <a:cs typeface="+mn-cs"/>
              </a:rPr>
              <a:t>100</a:t>
            </a:r>
            <a:r>
              <a:rPr kumimoji="1" lang="ja-JP" altLang="ja-JP" sz="1200" kern="1200" dirty="0" smtClean="0">
                <a:solidFill>
                  <a:schemeClr val="tx1"/>
                </a:solidFill>
                <a:effectLst/>
                <a:latin typeface="+mn-lt"/>
                <a:ea typeface="+mn-ea"/>
                <a:cs typeface="+mn-cs"/>
              </a:rPr>
              <a:t>年以上昔から存在する木製のパズルゲーム</a:t>
            </a:r>
            <a:r>
              <a:rPr kumimoji="1" lang="ja-JP" altLang="en-US" sz="1200" kern="1200" dirty="0" smtClean="0">
                <a:solidFill>
                  <a:schemeClr val="tx1"/>
                </a:solidFill>
                <a:effectLst/>
                <a:latin typeface="+mn-lt"/>
                <a:ea typeface="+mn-ea"/>
                <a:cs typeface="+mn-cs"/>
              </a:rPr>
              <a:t>「ハノイの塔」</a:t>
            </a:r>
            <a:r>
              <a:rPr kumimoji="1" lang="ja-JP" altLang="ja-JP" sz="1200" kern="1200" dirty="0" smtClean="0">
                <a:solidFill>
                  <a:schemeClr val="tx1"/>
                </a:solidFill>
                <a:effectLst/>
                <a:latin typeface="+mn-lt"/>
                <a:ea typeface="+mn-ea"/>
                <a:cs typeface="+mn-cs"/>
              </a:rPr>
              <a:t>で</a:t>
            </a:r>
            <a:r>
              <a:rPr kumimoji="1" lang="ja-JP" altLang="en-US" sz="1200" kern="1200" dirty="0" smtClean="0">
                <a:solidFill>
                  <a:schemeClr val="tx1"/>
                </a:solidFill>
                <a:effectLst/>
                <a:latin typeface="+mn-lt"/>
                <a:ea typeface="+mn-ea"/>
                <a:cs typeface="+mn-cs"/>
              </a:rPr>
              <a:t>す</a:t>
            </a:r>
            <a:r>
              <a:rPr kumimoji="1" lang="x-none" altLang="ja-JP" sz="1200" kern="1200" dirty="0" smtClean="0">
                <a:solidFill>
                  <a:schemeClr val="tx1"/>
                </a:solidFill>
                <a:effectLst/>
                <a:latin typeface="+mn-lt"/>
                <a:ea typeface="+mn-ea"/>
                <a:cs typeface="+mn-cs"/>
              </a:rPr>
              <a:t>。</a:t>
            </a:r>
            <a:r>
              <a:rPr lang="ja-JP" altLang="ja-JP" dirty="0" smtClean="0">
                <a:effectLst/>
              </a:rPr>
              <a:t> </a:t>
            </a:r>
            <a:endParaRPr lang="en-US" altLang="ja-JP" dirty="0" smtClean="0">
              <a:effectLst/>
            </a:endParaRPr>
          </a:p>
          <a:p>
            <a:r>
              <a:rPr kumimoji="1" lang="x-none" altLang="ja-JP" sz="1200" kern="1200" dirty="0" smtClean="0">
                <a:solidFill>
                  <a:schemeClr val="tx1"/>
                </a:solidFill>
                <a:effectLst/>
                <a:latin typeface="+mn-lt"/>
                <a:ea typeface="+mn-ea"/>
                <a:cs typeface="+mn-cs"/>
              </a:rPr>
              <a:t>ハノイの塔は</a:t>
            </a:r>
            <a:r>
              <a:rPr kumimoji="1" lang="en-US" altLang="ja-JP" sz="1200" kern="1200" dirty="0" smtClean="0">
                <a:solidFill>
                  <a:schemeClr val="tx1"/>
                </a:solidFill>
                <a:effectLst/>
                <a:latin typeface="+mn-lt"/>
                <a:ea typeface="+mn-ea"/>
                <a:cs typeface="+mn-cs"/>
              </a:rPr>
              <a:t>3</a:t>
            </a:r>
            <a:r>
              <a:rPr kumimoji="1" lang="x-none" altLang="ja-JP" sz="1200" kern="1200" dirty="0" smtClean="0">
                <a:solidFill>
                  <a:schemeClr val="tx1"/>
                </a:solidFill>
                <a:effectLst/>
                <a:latin typeface="+mn-lt"/>
                <a:ea typeface="+mn-ea"/>
                <a:cs typeface="+mn-cs"/>
              </a:rPr>
              <a:t>本の杭と大きさの異なる複数の円盤で構成され「小さな円盤の上に大きな円盤を積まない」というルールのもと、</a:t>
            </a:r>
            <a:endParaRPr kumimoji="1" lang="en-US" altLang="ja-JP" sz="1200" kern="1200" dirty="0" smtClean="0">
              <a:solidFill>
                <a:schemeClr val="tx1"/>
              </a:solidFill>
              <a:effectLst/>
              <a:latin typeface="+mn-lt"/>
              <a:ea typeface="+mn-ea"/>
              <a:cs typeface="+mn-cs"/>
            </a:endParaRPr>
          </a:p>
          <a:p>
            <a:r>
              <a:rPr kumimoji="1" lang="x-none" altLang="ja-JP" sz="1200" kern="1200" dirty="0" smtClean="0">
                <a:solidFill>
                  <a:schemeClr val="tx1"/>
                </a:solidFill>
                <a:effectLst/>
                <a:latin typeface="+mn-lt"/>
                <a:ea typeface="+mn-ea"/>
                <a:cs typeface="+mn-cs"/>
              </a:rPr>
              <a:t>端に積まれた円盤を逆の端に移動させることで</a:t>
            </a:r>
            <a:r>
              <a:rPr kumimoji="1" lang="ja-JP" altLang="en-US" sz="1200" kern="1200" dirty="0" smtClean="0">
                <a:solidFill>
                  <a:schemeClr val="tx1"/>
                </a:solidFill>
                <a:effectLst/>
                <a:latin typeface="+mn-lt"/>
                <a:ea typeface="+mn-ea"/>
                <a:cs typeface="+mn-cs"/>
              </a:rPr>
              <a:t>クリア</a:t>
            </a:r>
            <a:r>
              <a:rPr kumimoji="1" lang="x-none" altLang="ja-JP" sz="1200" kern="1200" dirty="0" smtClean="0">
                <a:solidFill>
                  <a:schemeClr val="tx1"/>
                </a:solidFill>
                <a:effectLst/>
                <a:latin typeface="+mn-lt"/>
                <a:ea typeface="+mn-ea"/>
                <a:cs typeface="+mn-cs"/>
              </a:rPr>
              <a:t>となる</a:t>
            </a:r>
            <a:r>
              <a:rPr kumimoji="1" lang="ja-JP" altLang="en-US" sz="1200" kern="1200" dirty="0" smtClean="0">
                <a:solidFill>
                  <a:schemeClr val="tx1"/>
                </a:solidFill>
                <a:effectLst/>
                <a:latin typeface="+mn-lt"/>
                <a:ea typeface="+mn-ea"/>
                <a:cs typeface="+mn-cs"/>
              </a:rPr>
              <a:t>ゲームです。</a:t>
            </a:r>
            <a:r>
              <a:rPr lang="ja-JP" altLang="ja-JP" dirty="0" smtClean="0">
                <a:effectLst/>
              </a:rPr>
              <a:t> </a:t>
            </a:r>
            <a:endParaRPr kumimoji="1" lang="ja-JP" altLang="en-US" dirty="0"/>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2</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以上で発表を終わります。質疑応答に移ります。</a:t>
            </a:r>
            <a:endParaRPr kumimoji="1" lang="en-US" altLang="ja-JP" dirty="0" smtClean="0"/>
          </a:p>
          <a:p>
            <a:endParaRPr kumimoji="1" lang="en-US" altLang="ja-JP" dirty="0" smtClean="0"/>
          </a:p>
          <a:p>
            <a:r>
              <a:rPr kumimoji="1" lang="ja-JP" altLang="en-US" dirty="0" smtClean="0"/>
              <a:t>ハノイの本は、現在</a:t>
            </a:r>
            <a:r>
              <a:rPr kumimoji="1" lang="en-US" altLang="ja-JP" dirty="0" err="1" smtClean="0"/>
              <a:t>AppStore</a:t>
            </a:r>
            <a:r>
              <a:rPr kumimoji="1" lang="ja-JP" altLang="en-US" dirty="0" smtClean="0"/>
              <a:t>にて無料で配信中です。</a:t>
            </a:r>
            <a:r>
              <a:rPr kumimoji="1" lang="en-US" altLang="ja-JP" dirty="0" smtClean="0"/>
              <a:t>iPhone</a:t>
            </a:r>
            <a:r>
              <a:rPr kumimoji="1" lang="ja-JP" altLang="en-US" dirty="0" smtClean="0"/>
              <a:t>、</a:t>
            </a:r>
            <a:r>
              <a:rPr kumimoji="1" lang="en-US" altLang="ja-JP" dirty="0" err="1" smtClean="0"/>
              <a:t>iPad</a:t>
            </a:r>
            <a:r>
              <a:rPr kumimoji="1" lang="ja-JP" altLang="en-US" dirty="0" smtClean="0"/>
              <a:t>などをお持ちの方は、ぜひプレイして頂いて、ご意見ご感想等いただければ幸いです。</a:t>
            </a:r>
            <a:endParaRPr kumimoji="1" lang="en-US" altLang="ja-JP" dirty="0" smtClean="0"/>
          </a:p>
          <a:p>
            <a:r>
              <a:rPr kumimoji="1" lang="ja-JP" altLang="en-US" smtClean="0"/>
              <a:t>本日はご静聴ありがとうございました。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20</a:t>
            </a:fld>
            <a:endParaRPr kumimoji="1" lang="ja-JP" altLang="en-US"/>
          </a:p>
        </p:txBody>
      </p:sp>
    </p:spTree>
    <p:extLst>
      <p:ext uri="{BB962C8B-B14F-4D97-AF65-F5344CB8AC3E}">
        <p14:creationId xmlns:p14="http://schemas.microsoft.com/office/powerpoint/2010/main" val="306158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ハノイの塔のプレイでは「</a:t>
            </a:r>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をするためには</a:t>
            </a:r>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をしなければならず，そのためには</a:t>
            </a:r>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をする必要がある」といった，</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実世界の問題解決と共通する過程が体験できる．そのため，子供向けの知育玩具として，また認知科学における</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問題解決学習の過程を分析するための実験器具として広く用いられてい</a:t>
            </a:r>
            <a:r>
              <a:rPr kumimoji="1" lang="ja-JP" altLang="en-US" sz="1200" kern="1200" dirty="0" smtClean="0">
                <a:solidFill>
                  <a:schemeClr val="tx1"/>
                </a:solidFill>
                <a:effectLst/>
                <a:latin typeface="+mn-lt"/>
                <a:ea typeface="+mn-ea"/>
                <a:cs typeface="+mn-cs"/>
              </a:rPr>
              <a:t>ます</a:t>
            </a:r>
            <a:endParaRPr kumimoji="1" lang="ja-JP" altLang="en-US" dirty="0"/>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3</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x-none" altLang="ja-JP" sz="1200" kern="1200" dirty="0" smtClean="0">
                <a:solidFill>
                  <a:schemeClr val="tx1"/>
                </a:solidFill>
                <a:effectLst/>
                <a:latin typeface="+mn-lt"/>
                <a:ea typeface="+mn-ea"/>
                <a:cs typeface="+mn-cs"/>
              </a:rPr>
              <a:t>タッチパネルを使用した、ハノイの塔がモチーフになっている</a:t>
            </a:r>
            <a:r>
              <a:rPr kumimoji="1" lang="ja-JP" altLang="en-US" sz="1200" kern="1200" dirty="0" smtClean="0">
                <a:solidFill>
                  <a:schemeClr val="tx1"/>
                </a:solidFill>
                <a:effectLst/>
                <a:latin typeface="+mn-lt"/>
                <a:ea typeface="+mn-ea"/>
                <a:cs typeface="+mn-cs"/>
              </a:rPr>
              <a:t>ゲームの</a:t>
            </a:r>
            <a:r>
              <a:rPr kumimoji="1" lang="x-none" altLang="ja-JP" sz="1200" kern="1200" dirty="0" smtClean="0">
                <a:solidFill>
                  <a:schemeClr val="tx1"/>
                </a:solidFill>
                <a:effectLst/>
                <a:latin typeface="+mn-lt"/>
                <a:ea typeface="+mn-ea"/>
                <a:cs typeface="+mn-cs"/>
              </a:rPr>
              <a:t>参考事例として</a:t>
            </a:r>
            <a:r>
              <a:rPr kumimoji="1" lang="ja-JP" altLang="en-US" sz="1200" kern="1200" dirty="0" smtClean="0">
                <a:solidFill>
                  <a:schemeClr val="tx1"/>
                </a:solidFill>
                <a:effectLst/>
                <a:latin typeface="+mn-lt"/>
                <a:ea typeface="+mn-ea"/>
                <a:cs typeface="+mn-cs"/>
              </a:rPr>
              <a:t>は</a:t>
            </a:r>
            <a:r>
              <a:rPr kumimoji="1" lang="x-none"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ハノイの塔</a:t>
            </a:r>
            <a:r>
              <a:rPr kumimoji="1" lang="en-US" altLang="ja-JP" sz="1200" kern="1200" dirty="0" smtClean="0">
                <a:solidFill>
                  <a:schemeClr val="tx1"/>
                </a:solidFill>
                <a:effectLst/>
                <a:latin typeface="+mn-lt"/>
                <a:ea typeface="+mn-ea"/>
                <a:cs typeface="+mn-cs"/>
              </a:rPr>
              <a:t>(Tower of Hanoi) –Olympic</a:t>
            </a:r>
            <a:r>
              <a:rPr kumimoji="1" lang="x-none" altLang="ja-JP" sz="1200" kern="1200" dirty="0" smtClean="0">
                <a:solidFill>
                  <a:schemeClr val="tx1"/>
                </a:solidFill>
                <a:effectLst/>
                <a:latin typeface="+mn-lt"/>
                <a:ea typeface="+mn-ea"/>
                <a:cs typeface="+mn-cs"/>
              </a:rPr>
              <a:t>』があ</a:t>
            </a:r>
            <a:r>
              <a:rPr kumimoji="1" lang="ja-JP" altLang="en-US" sz="1200" kern="1200" dirty="0" smtClean="0">
                <a:solidFill>
                  <a:schemeClr val="tx1"/>
                </a:solidFill>
                <a:effectLst/>
                <a:latin typeface="+mn-lt"/>
                <a:ea typeface="+mn-ea"/>
                <a:cs typeface="+mn-cs"/>
              </a:rPr>
              <a:t>ります</a:t>
            </a:r>
            <a:r>
              <a:rPr kumimoji="1" lang="x-none"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x-none" altLang="ja-JP" sz="1200" kern="1200" dirty="0" smtClean="0">
                <a:solidFill>
                  <a:schemeClr val="tx1"/>
                </a:solidFill>
                <a:effectLst/>
                <a:latin typeface="+mn-lt"/>
                <a:ea typeface="+mn-ea"/>
                <a:cs typeface="+mn-cs"/>
              </a:rPr>
              <a:t>これは</a:t>
            </a:r>
            <a:r>
              <a:rPr kumimoji="1" lang="en-US" altLang="ja-JP" sz="1200" kern="1200" dirty="0" err="1" smtClean="0">
                <a:solidFill>
                  <a:schemeClr val="tx1"/>
                </a:solidFill>
                <a:effectLst/>
                <a:latin typeface="+mn-lt"/>
                <a:ea typeface="+mn-ea"/>
                <a:cs typeface="+mn-cs"/>
              </a:rPr>
              <a:t>iOS</a:t>
            </a:r>
            <a:r>
              <a:rPr kumimoji="1" lang="x-none" altLang="ja-JP" sz="1200" kern="1200" dirty="0" smtClean="0">
                <a:solidFill>
                  <a:schemeClr val="tx1"/>
                </a:solidFill>
                <a:effectLst/>
                <a:latin typeface="+mn-lt"/>
                <a:ea typeface="+mn-ea"/>
                <a:cs typeface="+mn-cs"/>
              </a:rPr>
              <a:t>デバイス上でプレイできるハノイの塔で、実物と同じく</a:t>
            </a:r>
            <a:r>
              <a:rPr kumimoji="1" lang="en-US" altLang="ja-JP" sz="1200" kern="1200" dirty="0" smtClean="0">
                <a:solidFill>
                  <a:schemeClr val="tx1"/>
                </a:solidFill>
                <a:effectLst/>
                <a:latin typeface="+mn-lt"/>
                <a:ea typeface="+mn-ea"/>
                <a:cs typeface="+mn-cs"/>
              </a:rPr>
              <a:t>3</a:t>
            </a:r>
            <a:r>
              <a:rPr kumimoji="1" lang="x-none" altLang="ja-JP" sz="1200" kern="1200" dirty="0" smtClean="0">
                <a:solidFill>
                  <a:schemeClr val="tx1"/>
                </a:solidFill>
                <a:effectLst/>
                <a:latin typeface="+mn-lt"/>
                <a:ea typeface="+mn-ea"/>
                <a:cs typeface="+mn-cs"/>
              </a:rPr>
              <a:t>本の杭の中で円盤を動かすもの</a:t>
            </a:r>
            <a:r>
              <a:rPr kumimoji="1" lang="ja-JP" altLang="en-US" sz="1200" kern="1200" dirty="0" smtClean="0">
                <a:solidFill>
                  <a:schemeClr val="tx1"/>
                </a:solidFill>
                <a:effectLst/>
                <a:latin typeface="+mn-lt"/>
                <a:ea typeface="+mn-ea"/>
                <a:cs typeface="+mn-cs"/>
              </a:rPr>
              <a:t>です。</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また、</a:t>
            </a:r>
            <a:r>
              <a:rPr kumimoji="1" lang="ja-JP" altLang="ja-JP" sz="1200" kern="1200" dirty="0" smtClean="0">
                <a:solidFill>
                  <a:schemeClr val="tx1"/>
                </a:solidFill>
                <a:effectLst/>
                <a:latin typeface="+mn-lt"/>
                <a:ea typeface="+mn-ea"/>
                <a:cs typeface="+mn-cs"/>
              </a:rPr>
              <a:t>対戦機能が実装されていたり，インターネットを介してスコアを競ったりすることができるようになって</a:t>
            </a:r>
            <a:r>
              <a:rPr lang="ja-JP" altLang="en-US" dirty="0" smtClean="0">
                <a:effectLst/>
              </a:rPr>
              <a:t>います</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4</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私たちのチームの企画段階で、ハノイの塔をモチーフにしたゲームをタッチデバイス上で制作したいというアイデアが出て、</a:t>
            </a:r>
            <a:endParaRPr kumimoji="1" lang="en-US" altLang="ja-JP" dirty="0" smtClean="0"/>
          </a:p>
          <a:p>
            <a:r>
              <a:rPr kumimoji="1" lang="ja-JP" altLang="en-US" dirty="0" smtClean="0"/>
              <a:t>これをいかに快適で面白いものとして作ろうと考えた結果、本と本棚という要素を取り入れようということになり、その企画で制作をはじめました</a:t>
            </a:r>
            <a:endParaRPr kumimoji="1" lang="en-US" altLang="ja-JP" dirty="0" smtClean="0"/>
          </a:p>
          <a:p>
            <a:endParaRPr kumimoji="1" lang="en-US" altLang="ja-JP" dirty="0" smtClean="0"/>
          </a:p>
          <a:p>
            <a:r>
              <a:rPr kumimoji="1" lang="ja-JP" altLang="en-US" dirty="0" smtClean="0"/>
              <a:t>その制作の過程で見えてきた従来手法の問題点がいくつかあります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5</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まず、実物のハノイの塔における円盤の入れ替えはすべて手動で行うため、煩雑で作業的であり、円滑な試行の障害となっていることが挙げられます。</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先ほどの動画でも確認できますが、うまく円盤が杭に刺せずに引っかかってしまったり、</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台座がずれてしまったりしてゲームがスムーズに進められないことは、プレイヤーにとって大きなストレスです。</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また</a:t>
            </a:r>
            <a:r>
              <a:rPr kumimoji="1" lang="x-none" altLang="ja-JP" sz="1200" kern="1200" dirty="0" smtClean="0">
                <a:solidFill>
                  <a:schemeClr val="tx1"/>
                </a:solidFill>
                <a:effectLst/>
                <a:latin typeface="+mn-lt"/>
                <a:ea typeface="+mn-ea"/>
                <a:cs typeface="+mn-cs"/>
              </a:rPr>
              <a:t>ゲーム性についても、基本的に杭の数が</a:t>
            </a:r>
            <a:r>
              <a:rPr kumimoji="1" lang="en-US" altLang="ja-JP" sz="1200" kern="1200" dirty="0" smtClean="0">
                <a:solidFill>
                  <a:schemeClr val="tx1"/>
                </a:solidFill>
                <a:effectLst/>
                <a:latin typeface="+mn-lt"/>
                <a:ea typeface="+mn-ea"/>
                <a:cs typeface="+mn-cs"/>
              </a:rPr>
              <a:t>3</a:t>
            </a:r>
            <a:r>
              <a:rPr kumimoji="1" lang="x-none" altLang="ja-JP" sz="1200" kern="1200" dirty="0" smtClean="0">
                <a:solidFill>
                  <a:schemeClr val="tx1"/>
                </a:solidFill>
                <a:effectLst/>
                <a:latin typeface="+mn-lt"/>
                <a:ea typeface="+mn-ea"/>
                <a:cs typeface="+mn-cs"/>
              </a:rPr>
              <a:t>本に限定され、初期配置も</a:t>
            </a:r>
            <a:r>
              <a:rPr kumimoji="1" lang="en-US" altLang="ja-JP" sz="1200" kern="1200" dirty="0" smtClean="0">
                <a:solidFill>
                  <a:schemeClr val="tx1"/>
                </a:solidFill>
                <a:effectLst/>
                <a:latin typeface="+mn-lt"/>
                <a:ea typeface="+mn-ea"/>
                <a:cs typeface="+mn-cs"/>
              </a:rPr>
              <a:t>1</a:t>
            </a:r>
            <a:r>
              <a:rPr kumimoji="1" lang="x-none" altLang="ja-JP" sz="1200" kern="1200" dirty="0" smtClean="0">
                <a:solidFill>
                  <a:schemeClr val="tx1"/>
                </a:solidFill>
                <a:effectLst/>
                <a:latin typeface="+mn-lt"/>
                <a:ea typeface="+mn-ea"/>
                <a:cs typeface="+mn-cs"/>
              </a:rPr>
              <a:t>パターンしか提示されないため、</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x-none" altLang="ja-JP" sz="1200" kern="1200" dirty="0" smtClean="0">
                <a:solidFill>
                  <a:schemeClr val="tx1"/>
                </a:solidFill>
                <a:effectLst/>
                <a:latin typeface="+mn-lt"/>
                <a:ea typeface="+mn-ea"/>
                <a:cs typeface="+mn-cs"/>
              </a:rPr>
              <a:t>難易度は円盤の枚数の増減にのみ左右され</a:t>
            </a:r>
            <a:r>
              <a:rPr kumimoji="1" lang="ja-JP" altLang="en-US" sz="1200" kern="1200" dirty="0" smtClean="0">
                <a:solidFill>
                  <a:schemeClr val="tx1"/>
                </a:solidFill>
                <a:effectLst/>
                <a:latin typeface="+mn-lt"/>
                <a:ea typeface="+mn-ea"/>
                <a:cs typeface="+mn-cs"/>
              </a:rPr>
              <a:t>、</a:t>
            </a:r>
            <a:r>
              <a:rPr kumimoji="1" lang="x-none" altLang="ja-JP" sz="1200" kern="1200" dirty="0" smtClean="0">
                <a:solidFill>
                  <a:schemeClr val="tx1"/>
                </a:solidFill>
                <a:effectLst/>
                <a:latin typeface="+mn-lt"/>
                <a:ea typeface="+mn-ea"/>
                <a:cs typeface="+mn-cs"/>
              </a:rPr>
              <a:t>バリエーションがほぼ存在し</a:t>
            </a:r>
            <a:r>
              <a:rPr kumimoji="1" lang="ja-JP" altLang="en-US" sz="1200" kern="1200" dirty="0" smtClean="0">
                <a:solidFill>
                  <a:schemeClr val="tx1"/>
                </a:solidFill>
                <a:effectLst/>
                <a:latin typeface="+mn-lt"/>
                <a:ea typeface="+mn-ea"/>
                <a:cs typeface="+mn-cs"/>
              </a:rPr>
              <a:t>ません</a:t>
            </a:r>
            <a:r>
              <a:rPr kumimoji="1" lang="x-none"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x-none" altLang="ja-JP" sz="1200" kern="1200" dirty="0" smtClean="0">
                <a:solidFill>
                  <a:schemeClr val="tx1"/>
                </a:solidFill>
                <a:effectLst/>
                <a:latin typeface="+mn-lt"/>
                <a:ea typeface="+mn-ea"/>
                <a:cs typeface="+mn-cs"/>
              </a:rPr>
              <a:t>そのため、段階的なプレイの習熟や、ユーザを飽きさせないためのステージ設計の幅が少ない</a:t>
            </a:r>
            <a:r>
              <a:rPr kumimoji="1" lang="ja-JP" altLang="en-US" sz="1200" kern="1200" dirty="0" smtClean="0">
                <a:solidFill>
                  <a:schemeClr val="tx1"/>
                </a:solidFill>
                <a:effectLst/>
                <a:latin typeface="+mn-lt"/>
                <a:ea typeface="+mn-ea"/>
                <a:cs typeface="+mn-cs"/>
              </a:rPr>
              <a:t>ことが問題として挙げられます。</a:t>
            </a:r>
            <a:endParaRPr kumimoji="1" lang="ja-JP"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6</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x-none" altLang="ja-JP" sz="1200" kern="1200" dirty="0" smtClean="0">
                <a:solidFill>
                  <a:schemeClr val="tx1"/>
                </a:solidFill>
                <a:effectLst/>
                <a:latin typeface="+mn-lt"/>
                <a:ea typeface="+mn-ea"/>
                <a:cs typeface="+mn-cs"/>
              </a:rPr>
              <a:t>そこで本研究者らは</a:t>
            </a:r>
            <a:r>
              <a:rPr kumimoji="1" lang="ja-JP" altLang="en-US" sz="1200" kern="1200" dirty="0" smtClean="0">
                <a:solidFill>
                  <a:schemeClr val="tx1"/>
                </a:solidFill>
                <a:effectLst/>
                <a:latin typeface="+mn-lt"/>
                <a:ea typeface="+mn-ea"/>
                <a:cs typeface="+mn-cs"/>
              </a:rPr>
              <a:t>これらの問題を踏まえ</a:t>
            </a:r>
            <a:r>
              <a:rPr kumimoji="1" lang="x-none" altLang="ja-JP" sz="1200" kern="1200" dirty="0" smtClean="0">
                <a:solidFill>
                  <a:schemeClr val="tx1"/>
                </a:solidFill>
                <a:effectLst/>
                <a:latin typeface="+mn-lt"/>
                <a:ea typeface="+mn-ea"/>
                <a:cs typeface="+mn-cs"/>
              </a:rPr>
              <a:t>、タブレットデバイスを用いたアプリケーション「ハノイの本」を制作し</a:t>
            </a:r>
            <a:r>
              <a:rPr kumimoji="1" lang="ja-JP" altLang="en-US" sz="1200" kern="1200" dirty="0" smtClean="0">
                <a:solidFill>
                  <a:schemeClr val="tx1"/>
                </a:solidFill>
                <a:effectLst/>
                <a:latin typeface="+mn-lt"/>
                <a:ea typeface="+mn-ea"/>
                <a:cs typeface="+mn-cs"/>
              </a:rPr>
              <a:t>まし</a:t>
            </a:r>
            <a:r>
              <a:rPr kumimoji="1" lang="x-none" altLang="ja-JP" sz="1200" kern="1200" dirty="0" smtClean="0">
                <a:solidFill>
                  <a:schemeClr val="tx1"/>
                </a:solidFill>
                <a:effectLst/>
                <a:latin typeface="+mn-lt"/>
                <a:ea typeface="+mn-ea"/>
                <a:cs typeface="+mn-cs"/>
              </a:rPr>
              <a:t>た。</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タッチ操作による快適なオブジェクトの移動を可能にするとともに、「本を綺麗に片付ける」という行為の快感・達成感に注目し、</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ハノイの塔の「大きさ順に積んでいく」というルールと、「本を長さ順に並べ替える」という行為の双方が持つ共通のメタファを利用することで、</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ハノイの塔の学習効果をそのままに、高度なゲーム性の拡張を実現し</a:t>
            </a:r>
            <a:r>
              <a:rPr kumimoji="1" lang="ja-JP" altLang="en-US" sz="1200" kern="1200" dirty="0" smtClean="0">
                <a:solidFill>
                  <a:schemeClr val="tx1"/>
                </a:solidFill>
                <a:effectLst/>
                <a:latin typeface="+mn-lt"/>
                <a:ea typeface="+mn-ea"/>
                <a:cs typeface="+mn-cs"/>
              </a:rPr>
              <a:t>ました。</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「ハノイの本」は、この本棚中の各スペースを利用して、</a:t>
            </a:r>
            <a:r>
              <a:rPr kumimoji="1" lang="x-none" altLang="ja-JP" sz="1200" kern="1200" dirty="0" smtClean="0">
                <a:solidFill>
                  <a:schemeClr val="tx1"/>
                </a:solidFill>
                <a:effectLst/>
                <a:latin typeface="+mn-lt"/>
                <a:ea typeface="+mn-ea"/>
                <a:cs typeface="+mn-cs"/>
              </a:rPr>
              <a:t>「小さな</a:t>
            </a:r>
            <a:r>
              <a:rPr kumimoji="1" lang="ja-JP" altLang="en-US" sz="1200" kern="1200" dirty="0" smtClean="0">
                <a:solidFill>
                  <a:schemeClr val="tx1"/>
                </a:solidFill>
                <a:effectLst/>
                <a:latin typeface="+mn-lt"/>
                <a:ea typeface="+mn-ea"/>
                <a:cs typeface="+mn-cs"/>
              </a:rPr>
              <a:t>本</a:t>
            </a:r>
            <a:r>
              <a:rPr kumimoji="1" lang="x-none" altLang="ja-JP" sz="1200" kern="1200" dirty="0" smtClean="0">
                <a:solidFill>
                  <a:schemeClr val="tx1"/>
                </a:solidFill>
                <a:effectLst/>
                <a:latin typeface="+mn-lt"/>
                <a:ea typeface="+mn-ea"/>
                <a:cs typeface="+mn-cs"/>
              </a:rPr>
              <a:t>の上に大きな</a:t>
            </a:r>
            <a:r>
              <a:rPr kumimoji="1" lang="ja-JP" altLang="en-US" sz="1200" kern="1200" dirty="0" smtClean="0">
                <a:solidFill>
                  <a:schemeClr val="tx1"/>
                </a:solidFill>
                <a:effectLst/>
                <a:latin typeface="+mn-lt"/>
                <a:ea typeface="+mn-ea"/>
                <a:cs typeface="+mn-cs"/>
              </a:rPr>
              <a:t>本は</a:t>
            </a:r>
            <a:r>
              <a:rPr kumimoji="1" lang="x-none" altLang="ja-JP" sz="1200" kern="1200" dirty="0" smtClean="0">
                <a:solidFill>
                  <a:schemeClr val="tx1"/>
                </a:solidFill>
                <a:effectLst/>
                <a:latin typeface="+mn-lt"/>
                <a:ea typeface="+mn-ea"/>
                <a:cs typeface="+mn-cs"/>
              </a:rPr>
              <a:t>積</a:t>
            </a:r>
            <a:r>
              <a:rPr kumimoji="1" lang="ja-JP" altLang="en-US" sz="1200" kern="1200" dirty="0" smtClean="0">
                <a:solidFill>
                  <a:schemeClr val="tx1"/>
                </a:solidFill>
                <a:effectLst/>
                <a:latin typeface="+mn-lt"/>
                <a:ea typeface="+mn-ea"/>
                <a:cs typeface="+mn-cs"/>
              </a:rPr>
              <a:t>め</a:t>
            </a:r>
            <a:r>
              <a:rPr kumimoji="1" lang="x-none" altLang="ja-JP" sz="1200" kern="1200" dirty="0" smtClean="0">
                <a:solidFill>
                  <a:schemeClr val="tx1"/>
                </a:solidFill>
                <a:effectLst/>
                <a:latin typeface="+mn-lt"/>
                <a:ea typeface="+mn-ea"/>
                <a:cs typeface="+mn-cs"/>
              </a:rPr>
              <a:t>ない」というルールのもと</a:t>
            </a:r>
            <a:r>
              <a:rPr kumimoji="1" lang="ja-JP" altLang="en-US" sz="1200" kern="1200" dirty="0" smtClean="0">
                <a:solidFill>
                  <a:schemeClr val="tx1"/>
                </a:solidFill>
                <a:effectLst/>
                <a:latin typeface="+mn-lt"/>
                <a:ea typeface="+mn-ea"/>
                <a:cs typeface="+mn-cs"/>
              </a:rPr>
              <a:t>、下段の左側から右側に向かい、</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長い本から短い本へと順番に整頓することでクリアとなります。</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また、この作品をゲームとして継続的にプレイヤーにプレイさせるため、ステージ設計の柔軟さを利用した段階的な難易度設計や、</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x-none" altLang="ja-JP" sz="1200" kern="1200" dirty="0" smtClean="0">
                <a:solidFill>
                  <a:schemeClr val="tx1"/>
                </a:solidFill>
                <a:effectLst/>
                <a:latin typeface="+mn-lt"/>
                <a:ea typeface="+mn-ea"/>
                <a:cs typeface="+mn-cs"/>
              </a:rPr>
              <a:t>タッチ、グラフィック、サウンドにおけるインタラクションデザインの最適化を行い、</a:t>
            </a:r>
            <a:r>
              <a:rPr kumimoji="1" lang="ja-JP" altLang="en-US" sz="1200" kern="1200" dirty="0" smtClean="0">
                <a:solidFill>
                  <a:schemeClr val="tx1"/>
                </a:solidFill>
                <a:effectLst/>
                <a:latin typeface="+mn-lt"/>
                <a:ea typeface="+mn-ea"/>
                <a:cs typeface="+mn-cs"/>
              </a:rPr>
              <a:t>ゲームプレイの</a:t>
            </a:r>
            <a:r>
              <a:rPr kumimoji="1" lang="x-none" altLang="ja-JP" sz="1200" kern="1200" dirty="0" smtClean="0">
                <a:solidFill>
                  <a:schemeClr val="tx1"/>
                </a:solidFill>
                <a:effectLst/>
                <a:latin typeface="+mn-lt"/>
                <a:ea typeface="+mn-ea"/>
                <a:cs typeface="+mn-cs"/>
              </a:rPr>
              <a:t>快感・達成感の強化を図</a:t>
            </a:r>
            <a:r>
              <a:rPr kumimoji="1" lang="ja-JP" altLang="en-US" sz="1200" kern="1200" dirty="0" smtClean="0">
                <a:solidFill>
                  <a:schemeClr val="tx1"/>
                </a:solidFill>
                <a:effectLst/>
                <a:latin typeface="+mn-lt"/>
                <a:ea typeface="+mn-ea"/>
                <a:cs typeface="+mn-cs"/>
              </a:rPr>
              <a:t>りました</a:t>
            </a:r>
            <a:r>
              <a:rPr kumimoji="1" lang="x-none" altLang="ja-JP" sz="1200" kern="1200" dirty="0" smtClean="0">
                <a:solidFill>
                  <a:schemeClr val="tx1"/>
                </a:solidFill>
                <a:effectLst/>
                <a:latin typeface="+mn-lt"/>
                <a:ea typeface="+mn-ea"/>
                <a:cs typeface="+mn-cs"/>
              </a:rPr>
              <a:t>。</a:t>
            </a:r>
            <a:r>
              <a:rPr lang="ja-JP" altLang="ja-JP" dirty="0" smtClean="0">
                <a:effectLst/>
              </a:rPr>
              <a:t> </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7</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難易度設計の例ですが、</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同じ収納スペースに本が多く積まれているほど手数が増え難易度が上昇し，複数のスペースに本が分散していれば手数が少なくなり難易度は低下</a:t>
            </a:r>
            <a:r>
              <a:rPr kumimoji="1" lang="ja-JP" altLang="en-US" sz="1200" kern="1200" dirty="0" smtClean="0">
                <a:solidFill>
                  <a:schemeClr val="tx1"/>
                </a:solidFill>
                <a:effectLst/>
                <a:latin typeface="+mn-lt"/>
                <a:ea typeface="+mn-ea"/>
                <a:cs typeface="+mn-cs"/>
              </a:rPr>
              <a:t>します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また，目的地にあたる左下の棚に正解でない中で比較的長い本があったり，</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番長い本の上に他の本があったりすることによって，</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それらの本を先に移動させる必要が生じ</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．そのため，これらの初期配置の工夫により，同じ冊数でも難易度の差異が生み出せる</a:t>
            </a:r>
            <a:r>
              <a:rPr kumimoji="1" lang="ja-JP" altLang="en-US" sz="1200" kern="1200" dirty="0" smtClean="0">
                <a:solidFill>
                  <a:schemeClr val="tx1"/>
                </a:solidFill>
                <a:effectLst/>
                <a:latin typeface="+mn-lt"/>
                <a:ea typeface="+mn-ea"/>
                <a:cs typeface="+mn-cs"/>
              </a:rPr>
              <a:t>ようになっています</a:t>
            </a:r>
            <a:r>
              <a:rPr lang="ja-JP" altLang="ja-JP" dirty="0" smtClean="0">
                <a:effectLst/>
              </a:rPr>
              <a:t>  </a:t>
            </a:r>
            <a:endParaRPr lang="en-US" altLang="ja-JP" dirty="0" smtClean="0">
              <a:effectLst/>
            </a:endParaRPr>
          </a:p>
          <a:p>
            <a:endParaRPr lang="en-US" altLang="ja-JP" sz="1200" dirty="0" smtClean="0">
              <a:effectLst/>
            </a:endParaRPr>
          </a:p>
          <a:p>
            <a:r>
              <a:rPr kumimoji="1" lang="ja-JP" altLang="en-US" sz="1200" kern="1200" dirty="0" smtClean="0">
                <a:solidFill>
                  <a:schemeClr val="tx1"/>
                </a:solidFill>
                <a:effectLst/>
                <a:latin typeface="+mn-lt"/>
                <a:ea typeface="+mn-ea"/>
                <a:cs typeface="+mn-cs"/>
              </a:rPr>
              <a:t>また</a:t>
            </a:r>
            <a:r>
              <a:rPr kumimoji="1" lang="ja-JP" altLang="ja-JP" sz="1200" kern="1200" dirty="0" smtClean="0">
                <a:solidFill>
                  <a:schemeClr val="tx1"/>
                </a:solidFill>
                <a:effectLst/>
                <a:latin typeface="+mn-lt"/>
                <a:ea typeface="+mn-ea"/>
                <a:cs typeface="+mn-cs"/>
              </a:rPr>
              <a:t>上級難易度では</a:t>
            </a:r>
            <a:r>
              <a:rPr kumimoji="1" lang="ja-JP" altLang="en-US" sz="1200" kern="1200" dirty="0" smtClean="0">
                <a:solidFill>
                  <a:schemeClr val="tx1"/>
                </a:solidFill>
                <a:effectLst/>
                <a:latin typeface="+mn-lt"/>
                <a:ea typeface="+mn-ea"/>
                <a:cs typeface="+mn-cs"/>
              </a:rPr>
              <a:t>本</a:t>
            </a:r>
            <a:r>
              <a:rPr kumimoji="1" lang="ja-JP" altLang="ja-JP" sz="1200" kern="1200" dirty="0" smtClean="0">
                <a:solidFill>
                  <a:schemeClr val="tx1"/>
                </a:solidFill>
                <a:effectLst/>
                <a:latin typeface="+mn-lt"/>
                <a:ea typeface="+mn-ea"/>
                <a:cs typeface="+mn-cs"/>
              </a:rPr>
              <a:t>に加え，障害物を配置することで収納スペースの数を制限し難易度を向上させてい</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．収納スペースの一部を塞ぐ小さい障害物と，</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すべてを塞ぐ大きい障害物を組み合わせることで徐々に使用できるスペースを限定し，</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最終的には本</a:t>
            </a:r>
            <a:r>
              <a:rPr kumimoji="1" lang="en-US" altLang="ja-JP" sz="1200" kern="1200" dirty="0" smtClean="0">
                <a:solidFill>
                  <a:schemeClr val="tx1"/>
                </a:solidFill>
                <a:effectLst/>
                <a:latin typeface="+mn-lt"/>
                <a:ea typeface="+mn-ea"/>
                <a:cs typeface="+mn-cs"/>
              </a:rPr>
              <a:t>16</a:t>
            </a:r>
            <a:r>
              <a:rPr kumimoji="1" lang="ja-JP" altLang="ja-JP" sz="1200" kern="1200" dirty="0" smtClean="0">
                <a:solidFill>
                  <a:schemeClr val="tx1"/>
                </a:solidFill>
                <a:effectLst/>
                <a:latin typeface="+mn-lt"/>
                <a:ea typeface="+mn-ea"/>
                <a:cs typeface="+mn-cs"/>
              </a:rPr>
              <a:t>冊＋小さい障害物</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つ＋大きい障害物</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つのステージが最高難易度とな</a:t>
            </a:r>
            <a:r>
              <a:rPr kumimoji="1" lang="ja-JP" altLang="en-US" sz="1200" kern="1200" dirty="0" smtClean="0">
                <a:solidFill>
                  <a:schemeClr val="tx1"/>
                </a:solidFill>
                <a:effectLst/>
                <a:latin typeface="+mn-lt"/>
                <a:ea typeface="+mn-ea"/>
                <a:cs typeface="+mn-cs"/>
              </a:rPr>
              <a:t>ります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本システムの優位性</a:t>
            </a:r>
            <a:r>
              <a:rPr kumimoji="1" lang="ja-JP" altLang="en-US" sz="1200" kern="1200" dirty="0" smtClean="0">
                <a:solidFill>
                  <a:schemeClr val="tx1"/>
                </a:solidFill>
                <a:effectLst/>
                <a:latin typeface="+mn-lt"/>
                <a:ea typeface="+mn-ea"/>
                <a:cs typeface="+mn-cs"/>
              </a:rPr>
              <a:t>のひとつ</a:t>
            </a:r>
            <a:r>
              <a:rPr kumimoji="1" lang="ja-JP" altLang="ja-JP" sz="1200" kern="1200" dirty="0" smtClean="0">
                <a:solidFill>
                  <a:schemeClr val="tx1"/>
                </a:solidFill>
                <a:effectLst/>
                <a:latin typeface="+mn-lt"/>
                <a:ea typeface="+mn-ea"/>
                <a:cs typeface="+mn-cs"/>
              </a:rPr>
              <a:t>であ</a:t>
            </a:r>
            <a:r>
              <a:rPr kumimoji="1" lang="ja-JP" altLang="en-US" sz="1200" kern="1200" dirty="0" smtClean="0">
                <a:solidFill>
                  <a:schemeClr val="tx1"/>
                </a:solidFill>
                <a:effectLst/>
                <a:latin typeface="+mn-lt"/>
                <a:ea typeface="+mn-ea"/>
                <a:cs typeface="+mn-cs"/>
              </a:rPr>
              <a:t>る</a:t>
            </a:r>
            <a:r>
              <a:rPr kumimoji="1" lang="ja-JP" altLang="ja-JP" sz="1200" kern="1200" dirty="0" smtClean="0">
                <a:solidFill>
                  <a:schemeClr val="tx1"/>
                </a:solidFill>
                <a:effectLst/>
                <a:latin typeface="+mn-lt"/>
                <a:ea typeface="+mn-ea"/>
                <a:cs typeface="+mn-cs"/>
              </a:rPr>
              <a:t>スペース</a:t>
            </a:r>
            <a:r>
              <a:rPr kumimoji="1" lang="ja-JP" altLang="en-US" sz="1200" kern="1200" dirty="0" smtClean="0">
                <a:solidFill>
                  <a:schemeClr val="tx1"/>
                </a:solidFill>
                <a:effectLst/>
                <a:latin typeface="+mn-lt"/>
                <a:ea typeface="+mn-ea"/>
                <a:cs typeface="+mn-cs"/>
              </a:rPr>
              <a:t>の数</a:t>
            </a:r>
            <a:r>
              <a:rPr kumimoji="1" lang="ja-JP" altLang="ja-JP" sz="1200" kern="1200" dirty="0" smtClean="0">
                <a:solidFill>
                  <a:schemeClr val="tx1"/>
                </a:solidFill>
                <a:effectLst/>
                <a:latin typeface="+mn-lt"/>
                <a:ea typeface="+mn-ea"/>
                <a:cs typeface="+mn-cs"/>
              </a:rPr>
              <a:t>を制限することによって，本来のハノイの塔と同じ状況になり，</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最終的にハノイの塔問題の解決過程で得られる知見も全て得られる形となっている．</a:t>
            </a:r>
          </a:p>
          <a:p>
            <a:endParaRPr lang="en-US" altLang="ja-JP" sz="1200" dirty="0" smtClean="0"/>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8</a:t>
            </a:fld>
            <a:endParaRPr kumimoji="1" lang="ja-JP" altLang="en-US"/>
          </a:p>
        </p:txBody>
      </p:sp>
    </p:spTree>
    <p:extLst>
      <p:ext uri="{BB962C8B-B14F-4D97-AF65-F5344CB8AC3E}">
        <p14:creationId xmlns:p14="http://schemas.microsoft.com/office/powerpoint/2010/main" val="2390428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それではここからはタッチ・グラフィック・サウンドにおける工夫について述べていきます。</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これらの工夫により</a:t>
            </a:r>
            <a:r>
              <a:rPr kumimoji="1" lang="x-none" altLang="ja-JP" sz="1200" kern="1200" dirty="0" smtClean="0">
                <a:solidFill>
                  <a:schemeClr val="tx1"/>
                </a:solidFill>
                <a:effectLst/>
                <a:latin typeface="+mn-lt"/>
                <a:ea typeface="+mn-ea"/>
                <a:cs typeface="+mn-cs"/>
              </a:rPr>
              <a:t>ユーザのモチベーションが低下するのを防ぎ、プレイの快適性向上、達成感の増強を</a:t>
            </a:r>
            <a:r>
              <a:rPr kumimoji="1" lang="ja-JP" altLang="en-US" sz="1200" kern="1200" dirty="0" smtClean="0">
                <a:solidFill>
                  <a:schemeClr val="tx1"/>
                </a:solidFill>
                <a:effectLst/>
                <a:latin typeface="+mn-lt"/>
                <a:ea typeface="+mn-ea"/>
                <a:cs typeface="+mn-cs"/>
              </a:rPr>
              <a:t>狙いました</a:t>
            </a:r>
            <a:r>
              <a:rPr kumimoji="1" lang="x-none" altLang="ja-JP" sz="1200" kern="1200" dirty="0" smtClean="0">
                <a:solidFill>
                  <a:schemeClr val="tx1"/>
                </a:solidFill>
                <a:effectLst/>
                <a:latin typeface="+mn-lt"/>
                <a:ea typeface="+mn-ea"/>
                <a:cs typeface="+mn-cs"/>
              </a:rPr>
              <a:t>。</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6E2157E7-3D8C-B441-B684-5994FF1B2662}" type="slidenum">
              <a:rPr kumimoji="1" lang="ja-JP" altLang="en-US" smtClean="0"/>
              <a:t>9</a:t>
            </a:fld>
            <a:endParaRPr kumimoji="1" lang="ja-JP" altLang="en-US"/>
          </a:p>
        </p:txBody>
      </p:sp>
    </p:spTree>
    <p:extLst>
      <p:ext uri="{BB962C8B-B14F-4D97-AF65-F5344CB8AC3E}">
        <p14:creationId xmlns:p14="http://schemas.microsoft.com/office/powerpoint/2010/main" val="908221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0DFE41F-6DDE-4E48-8F74-6CD1F1C26FE7}" type="datetime1">
              <a:rPr lang="ja-JP" altLang="en-US" smtClean="0"/>
              <a:t>2014/08/24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3F0F2C5A-FF6E-F945-ABF4-AF3F0E143B31}" type="datetime1">
              <a:rPr lang="ja-JP" altLang="en-US" smtClean="0"/>
              <a:t>2014/08/24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DE35EF8-7A8B-5142-8D5D-12EE46E0C557}" type="datetime1">
              <a:rPr lang="ja-JP" altLang="en-US" smtClean="0"/>
              <a:t>2014/08/24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B04D946-D235-4345-ACB0-61789E1C3535}" type="datetime1">
              <a:rPr lang="ja-JP" altLang="en-US" smtClean="0"/>
              <a:t>2014/08/24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AB032F5-073C-7F41-9249-2527BAA6FA33}" type="datetime1">
              <a:rPr lang="ja-JP" altLang="en-US" smtClean="0"/>
              <a:t>2014/08/24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fld id="{585DB62C-BFAD-AD44-AC2D-F1735E6A46FA}" type="datetime1">
              <a:rPr lang="ja-JP" altLang="en-US" smtClean="0"/>
              <a:t>2014/08/24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442F3B7C-EFC6-BA41-B8C8-4641718845DC}" type="datetime1">
              <a:rPr lang="ja-JP" altLang="en-US" smtClean="0"/>
              <a:t>2014/08/24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EA086F15-8CBD-304D-83E4-FC3A680C8037}" type="datetime1">
              <a:rPr lang="ja-JP" altLang="en-US" smtClean="0"/>
              <a:t>2014/08/24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7D3F27-E39B-7B47-B990-177B9774CFD0}" type="datetime1">
              <a:rPr lang="ja-JP" altLang="en-US" smtClean="0"/>
              <a:t>2014/08/24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CDF3D25-0E9C-B145-B4C6-C796521AACD0}" type="datetime1">
              <a:rPr lang="ja-JP" altLang="en-US" smtClean="0"/>
              <a:t>2014/08/24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AA9CCB2-D322-D84C-8700-F4CCFE8644AC}" type="datetime1">
              <a:rPr lang="ja-JP" altLang="en-US" smtClean="0"/>
              <a:t>2014/08/24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69DFD-A726-3547-AC06-4DD148BA4C84}" type="datetime1">
              <a:rPr lang="ja-JP" altLang="en-US" smtClean="0"/>
              <a:t>2014/08/24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kumimoji="1" sz="5000" kern="120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4.png"/><Relationship Id="rId1" Type="http://schemas.microsoft.com/office/2007/relationships/media" Target="../media/media2.mov"/><Relationship Id="rId2" Type="http://schemas.openxmlformats.org/officeDocument/2006/relationships/video" Target="../media/media2.mov"/></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339776"/>
            <a:ext cx="7772400" cy="1470025"/>
          </a:xfrm>
        </p:spPr>
        <p:txBody>
          <a:bodyPr>
            <a:noAutofit/>
          </a:bodyPr>
          <a:lstStyle/>
          <a:p>
            <a:pPr>
              <a:lnSpc>
                <a:spcPct val="120000"/>
              </a:lnSpc>
            </a:pPr>
            <a:r>
              <a:rPr lang="ja-JP" altLang="ja-JP" sz="3600" dirty="0"/>
              <a:t>本棚のメタファの複合に</a:t>
            </a:r>
            <a:r>
              <a:rPr lang="ja-JP" altLang="ja-JP" sz="3600" dirty="0" smtClean="0"/>
              <a:t>よる</a:t>
            </a:r>
            <a:r>
              <a:rPr lang="en-US" altLang="ja-JP" sz="3600" dirty="0" smtClean="0"/>
              <a:t/>
            </a:r>
            <a:br>
              <a:rPr lang="en-US" altLang="ja-JP" sz="3600" dirty="0" smtClean="0"/>
            </a:br>
            <a:r>
              <a:rPr lang="ja-JP" altLang="ja-JP" sz="3600" dirty="0" smtClean="0"/>
              <a:t>ハノイ</a:t>
            </a:r>
            <a:r>
              <a:rPr lang="ja-JP" altLang="ja-JP" sz="3600" dirty="0"/>
              <a:t>の塔の拡張と評価</a:t>
            </a:r>
          </a:p>
        </p:txBody>
      </p:sp>
      <p:sp>
        <p:nvSpPr>
          <p:cNvPr id="3" name="サブタイトル 2"/>
          <p:cNvSpPr>
            <a:spLocks noGrp="1"/>
          </p:cNvSpPr>
          <p:nvPr>
            <p:ph type="subTitle" idx="1"/>
          </p:nvPr>
        </p:nvSpPr>
        <p:spPr>
          <a:xfrm>
            <a:off x="685800" y="4702684"/>
            <a:ext cx="7772400" cy="2155316"/>
          </a:xfrm>
        </p:spPr>
        <p:txBody>
          <a:bodyPr>
            <a:normAutofit/>
          </a:bodyPr>
          <a:lstStyle/>
          <a:p>
            <a:r>
              <a:rPr lang="ja-JP" altLang="ja-JP" sz="1800" dirty="0"/>
              <a:t>安藤 健翔</a:t>
            </a:r>
            <a:r>
              <a:rPr lang="ja-JP" altLang="ja-JP" sz="1800" baseline="30000" dirty="0"/>
              <a:t>ⅰ</a:t>
            </a:r>
            <a:r>
              <a:rPr lang="en-US" altLang="ja-JP" sz="1800" dirty="0"/>
              <a:t>  </a:t>
            </a:r>
            <a:r>
              <a:rPr lang="ja-JP" altLang="ja-JP" sz="1800" dirty="0"/>
              <a:t>伊藤 彰教</a:t>
            </a:r>
            <a:r>
              <a:rPr lang="ja-JP" altLang="ja-JP" sz="1800" baseline="30000" dirty="0"/>
              <a:t>ⅱ</a:t>
            </a:r>
            <a:r>
              <a:rPr lang="en-US" altLang="ja-JP" sz="1800" dirty="0"/>
              <a:t>  </a:t>
            </a:r>
            <a:r>
              <a:rPr lang="ja-JP" altLang="ja-JP" sz="1800" dirty="0"/>
              <a:t>渡邉 賢悟</a:t>
            </a:r>
            <a:r>
              <a:rPr lang="ja-JP" altLang="ja-JP" sz="1800" baseline="30000" dirty="0"/>
              <a:t>ⅲ</a:t>
            </a:r>
            <a:r>
              <a:rPr lang="en-US" altLang="ja-JP" sz="1800" baseline="30000" dirty="0"/>
              <a:t>  </a:t>
            </a:r>
            <a:r>
              <a:rPr lang="ja-JP" altLang="ja-JP" sz="1800" dirty="0"/>
              <a:t>近藤邦雄</a:t>
            </a:r>
            <a:r>
              <a:rPr lang="ja-JP" altLang="ja-JP" sz="1800" baseline="30000" dirty="0"/>
              <a:t>ⅱ</a:t>
            </a:r>
            <a:r>
              <a:rPr lang="en-US" altLang="ja-JP" sz="1800" baseline="30000" dirty="0"/>
              <a:t>  </a:t>
            </a:r>
            <a:r>
              <a:rPr lang="ja-JP" altLang="ja-JP" sz="1800" dirty="0"/>
              <a:t>三上 浩司</a:t>
            </a:r>
            <a:r>
              <a:rPr lang="ja-JP" altLang="ja-JP" sz="1800" baseline="30000" dirty="0"/>
              <a:t>ⅱ</a:t>
            </a:r>
            <a:r>
              <a:rPr lang="en-US" altLang="ja-JP" sz="1800" dirty="0"/>
              <a:t>  </a:t>
            </a:r>
            <a:r>
              <a:rPr lang="ja-JP" altLang="ja-JP" sz="1800" dirty="0"/>
              <a:t>吉岡英樹</a:t>
            </a:r>
            <a:r>
              <a:rPr lang="ja-JP" altLang="ja-JP" sz="1800" baseline="30000" dirty="0" smtClean="0"/>
              <a:t>ⅱ</a:t>
            </a:r>
            <a:endParaRPr lang="en-US" altLang="ja-JP" sz="1800" baseline="30000" dirty="0" smtClean="0"/>
          </a:p>
          <a:p>
            <a:endParaRPr lang="en-US" altLang="ja-JP" sz="1000" baseline="30000" dirty="0" smtClean="0"/>
          </a:p>
          <a:p>
            <a:r>
              <a:rPr lang="ja-JP" altLang="ja-JP" sz="1600" baseline="30000" dirty="0" smtClean="0"/>
              <a:t>ⅰ</a:t>
            </a:r>
            <a:r>
              <a:rPr lang="ja-JP" altLang="ja-JP" sz="1600" dirty="0"/>
              <a:t>東京工科大学大学院 バイオ・情報メディア</a:t>
            </a:r>
            <a:r>
              <a:rPr lang="ja-JP" altLang="ja-JP" sz="1600" dirty="0" smtClean="0"/>
              <a:t>研究科</a:t>
            </a:r>
            <a:endParaRPr lang="en-US" altLang="ja-JP" sz="1600" dirty="0" smtClean="0"/>
          </a:p>
          <a:p>
            <a:r>
              <a:rPr lang="ja-JP" altLang="ja-JP" sz="1600" baseline="30000" dirty="0" smtClean="0"/>
              <a:t>ⅱ</a:t>
            </a:r>
            <a:r>
              <a:rPr lang="ja-JP" altLang="ja-JP" sz="1600" dirty="0"/>
              <a:t>東京工科</a:t>
            </a:r>
            <a:r>
              <a:rPr lang="ja-JP" altLang="ja-JP" sz="1600" dirty="0" smtClean="0"/>
              <a:t>大学</a:t>
            </a:r>
            <a:endParaRPr lang="en-US" altLang="ja-JP" sz="1600" dirty="0" smtClean="0"/>
          </a:p>
          <a:p>
            <a:r>
              <a:rPr lang="ja-JP" altLang="ja-JP" sz="1600" baseline="30000" dirty="0" smtClean="0"/>
              <a:t>ⅲ</a:t>
            </a:r>
            <a:r>
              <a:rPr lang="ja-JP" altLang="ja-JP" sz="1600" dirty="0"/>
              <a:t>渡辺電気株式</a:t>
            </a:r>
            <a:r>
              <a:rPr lang="ja-JP" altLang="ja-JP" sz="1600" dirty="0" smtClean="0"/>
              <a:t>会社</a:t>
            </a:r>
            <a:endParaRPr lang="ja-JP" altLang="ja-JP" sz="1800" dirty="0"/>
          </a:p>
        </p:txBody>
      </p:sp>
      <p:sp>
        <p:nvSpPr>
          <p:cNvPr id="4" name="テキスト ボックス 3"/>
          <p:cNvSpPr txBox="1"/>
          <p:nvPr/>
        </p:nvSpPr>
        <p:spPr>
          <a:xfrm>
            <a:off x="1590842" y="906561"/>
            <a:ext cx="5981125" cy="369332"/>
          </a:xfrm>
          <a:prstGeom prst="rect">
            <a:avLst/>
          </a:prstGeom>
          <a:noFill/>
        </p:spPr>
        <p:txBody>
          <a:bodyPr wrap="none" rtlCol="0">
            <a:spAutoFit/>
          </a:bodyPr>
          <a:lstStyle/>
          <a:p>
            <a:r>
              <a:rPr lang="ja-JP" altLang="en-US" u="sng" dirty="0">
                <a:uFill>
                  <a:solidFill>
                    <a:schemeClr val="accent2"/>
                  </a:solidFill>
                </a:uFill>
                <a:latin typeface="+mn-ea"/>
              </a:rPr>
              <a:t>日本デジタルゲーム</a:t>
            </a:r>
            <a:r>
              <a:rPr lang="ja-JP" altLang="en-US" u="sng" dirty="0" smtClean="0">
                <a:uFill>
                  <a:solidFill>
                    <a:schemeClr val="accent2"/>
                  </a:solidFill>
                </a:uFill>
                <a:latin typeface="+mn-ea"/>
              </a:rPr>
              <a:t>学会</a:t>
            </a:r>
            <a:r>
              <a:rPr lang="en-US" altLang="ja-JP" u="sng" dirty="0" smtClean="0">
                <a:uFill>
                  <a:solidFill>
                    <a:schemeClr val="accent2"/>
                  </a:solidFill>
                </a:uFill>
                <a:latin typeface="+mn-ea"/>
              </a:rPr>
              <a:t> </a:t>
            </a:r>
            <a:r>
              <a:rPr lang="ja-JP" altLang="en-US" u="sng" dirty="0" smtClean="0">
                <a:uFill>
                  <a:solidFill>
                    <a:schemeClr val="accent2"/>
                  </a:solidFill>
                </a:uFill>
                <a:latin typeface="+mn-ea"/>
              </a:rPr>
              <a:t>第</a:t>
            </a:r>
            <a:r>
              <a:rPr lang="en-US" altLang="ja-JP" u="sng" dirty="0" smtClean="0">
                <a:uFill>
                  <a:solidFill>
                    <a:schemeClr val="accent2"/>
                  </a:solidFill>
                </a:uFill>
                <a:latin typeface="+mn-ea"/>
              </a:rPr>
              <a:t>3</a:t>
            </a:r>
            <a:r>
              <a:rPr lang="ja-JP" altLang="en-US" u="sng" dirty="0" smtClean="0">
                <a:uFill>
                  <a:solidFill>
                    <a:schemeClr val="accent2"/>
                  </a:solidFill>
                </a:uFill>
                <a:latin typeface="+mn-ea"/>
              </a:rPr>
              <a:t>回</a:t>
            </a:r>
            <a:r>
              <a:rPr lang="en-US" altLang="ja-JP" u="sng" dirty="0" smtClean="0">
                <a:uFill>
                  <a:solidFill>
                    <a:schemeClr val="accent2"/>
                  </a:solidFill>
                </a:uFill>
                <a:latin typeface="+mn-ea"/>
              </a:rPr>
              <a:t> </a:t>
            </a:r>
            <a:r>
              <a:rPr lang="ja-JP" altLang="en-US" u="sng" dirty="0" smtClean="0">
                <a:uFill>
                  <a:solidFill>
                    <a:schemeClr val="accent2"/>
                  </a:solidFill>
                </a:uFill>
                <a:latin typeface="+mn-ea"/>
              </a:rPr>
              <a:t>夏季</a:t>
            </a:r>
            <a:r>
              <a:rPr lang="ja-JP" altLang="en-US" u="sng" dirty="0">
                <a:uFill>
                  <a:solidFill>
                    <a:schemeClr val="accent2"/>
                  </a:solidFill>
                </a:uFill>
                <a:latin typeface="+mn-ea"/>
              </a:rPr>
              <a:t>研究発表</a:t>
            </a:r>
            <a:r>
              <a:rPr lang="ja-JP" altLang="en-US" u="sng" dirty="0" smtClean="0">
                <a:uFill>
                  <a:solidFill>
                    <a:schemeClr val="accent2"/>
                  </a:solidFill>
                </a:uFill>
                <a:latin typeface="+mn-ea"/>
              </a:rPr>
              <a:t>大会</a:t>
            </a:r>
            <a:r>
              <a:rPr lang="en-US" altLang="ja-JP" u="sng" dirty="0" smtClean="0">
                <a:uFill>
                  <a:solidFill>
                    <a:schemeClr val="accent2"/>
                  </a:solidFill>
                </a:uFill>
                <a:latin typeface="+mn-ea"/>
              </a:rPr>
              <a:t> 2014</a:t>
            </a:r>
            <a:endParaRPr kumimoji="1" lang="ja-JP" altLang="en-US" u="sng" dirty="0">
              <a:uFill>
                <a:solidFill>
                  <a:schemeClr val="accent2"/>
                </a:solidFill>
              </a:uFill>
              <a:latin typeface="+mn-ea"/>
            </a:endParaRPr>
          </a:p>
        </p:txBody>
      </p:sp>
    </p:spTree>
    <p:extLst>
      <p:ext uri="{BB962C8B-B14F-4D97-AF65-F5344CB8AC3E}">
        <p14:creationId xmlns:p14="http://schemas.microsoft.com/office/powerpoint/2010/main" val="25814970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ユーザインタフェイス</a:t>
            </a:r>
            <a:endParaRPr kumimoji="1" lang="ja-JP" altLang="en-US" dirty="0"/>
          </a:p>
        </p:txBody>
      </p:sp>
      <p:sp>
        <p:nvSpPr>
          <p:cNvPr id="3" name="テキスト プレースホルダー 2"/>
          <p:cNvSpPr>
            <a:spLocks noGrp="1"/>
          </p:cNvSpPr>
          <p:nvPr>
            <p:ph type="body" idx="1"/>
          </p:nvPr>
        </p:nvSpPr>
        <p:spPr/>
        <p:txBody>
          <a:bodyPr/>
          <a:lstStyle/>
          <a:p>
            <a:r>
              <a:rPr kumimoji="1" lang="ja-JP" altLang="en-US" dirty="0" smtClean="0"/>
              <a:t>タッチ・グラフィック・サウンド</a:t>
            </a:r>
            <a:endParaRPr kumimoji="1" lang="ja-JP" altLang="en-US" dirty="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9</a:t>
            </a:fld>
            <a:endParaRPr lang="en-US"/>
          </a:p>
        </p:txBody>
      </p:sp>
      <p:sp>
        <p:nvSpPr>
          <p:cNvPr id="5" name="テキスト ボックス 4"/>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4954530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タッチインタラクションの工夫</a:t>
            </a:r>
            <a:endParaRPr kumimoji="1" lang="ja-JP" altLang="en-US" sz="4000" dirty="0"/>
          </a:p>
        </p:txBody>
      </p:sp>
      <p:sp>
        <p:nvSpPr>
          <p:cNvPr id="3" name="コンテンツ プレースホルダー 2"/>
          <p:cNvSpPr>
            <a:spLocks noGrp="1"/>
          </p:cNvSpPr>
          <p:nvPr>
            <p:ph idx="1"/>
          </p:nvPr>
        </p:nvSpPr>
        <p:spPr>
          <a:xfrm>
            <a:off x="457200" y="1600200"/>
            <a:ext cx="4636687" cy="5137484"/>
          </a:xfrm>
        </p:spPr>
        <p:txBody>
          <a:bodyPr anchor="t">
            <a:normAutofit/>
          </a:bodyPr>
          <a:lstStyle/>
          <a:p>
            <a:pPr>
              <a:buClr>
                <a:schemeClr val="accent1"/>
              </a:buClr>
            </a:pPr>
            <a:r>
              <a:rPr lang="ja-JP" altLang="en-US" sz="2800" dirty="0" smtClean="0"/>
              <a:t>タッチ範囲の調整</a:t>
            </a:r>
            <a:endParaRPr lang="en-US" altLang="ja-JP" sz="2800" dirty="0" smtClean="0"/>
          </a:p>
          <a:p>
            <a:pPr lvl="1">
              <a:buClr>
                <a:schemeClr val="accent1"/>
              </a:buClr>
            </a:pPr>
            <a:r>
              <a:rPr lang="ja-JP" altLang="en-US" sz="2400" dirty="0" smtClean="0"/>
              <a:t>赤いスペースの内であれば</a:t>
            </a:r>
            <a:endParaRPr lang="en-US" altLang="ja-JP" sz="2400" dirty="0" smtClean="0"/>
          </a:p>
          <a:p>
            <a:pPr marL="457200" lvl="1" indent="0">
              <a:lnSpc>
                <a:spcPct val="100000"/>
              </a:lnSpc>
              <a:buClr>
                <a:schemeClr val="accent1"/>
              </a:buClr>
              <a:buNone/>
            </a:pPr>
            <a:r>
              <a:rPr lang="ja-JP" altLang="en-US" sz="2400" dirty="0" smtClean="0"/>
              <a:t>　タッチ場所よらず操作可能</a:t>
            </a:r>
            <a:endParaRPr lang="en-US" altLang="ja-JP" sz="2400" dirty="0" smtClean="0"/>
          </a:p>
          <a:p>
            <a:pPr lvl="1">
              <a:lnSpc>
                <a:spcPct val="200000"/>
              </a:lnSpc>
              <a:buClr>
                <a:schemeClr val="accent1"/>
              </a:buClr>
            </a:pPr>
            <a:r>
              <a:rPr lang="ja-JP" altLang="en-US" sz="2400" dirty="0" smtClean="0"/>
              <a:t>高速な操作でも誤操作が</a:t>
            </a:r>
            <a:endParaRPr lang="en-US" altLang="ja-JP" sz="2400" dirty="0" smtClean="0"/>
          </a:p>
          <a:p>
            <a:pPr marL="457200" lvl="1" indent="0">
              <a:lnSpc>
                <a:spcPct val="100000"/>
              </a:lnSpc>
              <a:buClr>
                <a:schemeClr val="accent1"/>
              </a:buClr>
              <a:buNone/>
            </a:pPr>
            <a:r>
              <a:rPr lang="ja-JP" altLang="ja-JP" sz="2400" dirty="0"/>
              <a:t>　</a:t>
            </a:r>
            <a:r>
              <a:rPr lang="ja-JP" altLang="en-US" sz="2400" dirty="0" smtClean="0"/>
              <a:t>起きにくい</a:t>
            </a:r>
            <a:endParaRPr lang="en-US" altLang="ja-JP" sz="2400" dirty="0" smtClean="0"/>
          </a:p>
        </p:txBody>
      </p:sp>
      <p:pic>
        <p:nvPicPr>
          <p:cNvPr id="4" name="図 3" descr="タッチ範囲２.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588" y="1810337"/>
            <a:ext cx="3435543" cy="4498820"/>
          </a:xfrm>
          <a:prstGeom prst="rect">
            <a:avLst/>
          </a:prstGeom>
        </p:spPr>
      </p:pic>
      <p:sp>
        <p:nvSpPr>
          <p:cNvPr id="6" name="スライド番号プレースホルダー 5"/>
          <p:cNvSpPr>
            <a:spLocks noGrp="1"/>
          </p:cNvSpPr>
          <p:nvPr>
            <p:ph type="sldNum" sz="quarter" idx="12"/>
          </p:nvPr>
        </p:nvSpPr>
        <p:spPr/>
        <p:txBody>
          <a:bodyPr/>
          <a:lstStyle/>
          <a:p>
            <a:fld id="{DF28FB93-0A08-4E7D-8E63-9EFA29F1E093}" type="slidenum">
              <a:rPr lang="en-US" smtClean="0"/>
              <a:pPr/>
              <a:t>10</a:t>
            </a:fld>
            <a:endParaRPr lang="en-US"/>
          </a:p>
        </p:txBody>
      </p:sp>
      <p:sp>
        <p:nvSpPr>
          <p:cNvPr id="7" name="テキスト ボックス 6"/>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2815847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グラフィックの工夫（１）</a:t>
            </a:r>
            <a:endParaRPr kumimoji="1" lang="ja-JP" altLang="en-US" sz="4000" dirty="0"/>
          </a:p>
        </p:txBody>
      </p:sp>
      <p:sp>
        <p:nvSpPr>
          <p:cNvPr id="3" name="コンテンツ プレースホルダー 2"/>
          <p:cNvSpPr>
            <a:spLocks noGrp="1"/>
          </p:cNvSpPr>
          <p:nvPr>
            <p:ph idx="1"/>
          </p:nvPr>
        </p:nvSpPr>
        <p:spPr>
          <a:xfrm>
            <a:off x="457200" y="1600200"/>
            <a:ext cx="8229600" cy="5137484"/>
          </a:xfrm>
        </p:spPr>
        <p:txBody>
          <a:bodyPr anchor="t">
            <a:normAutofit/>
          </a:bodyPr>
          <a:lstStyle/>
          <a:p>
            <a:pPr>
              <a:buClr>
                <a:schemeClr val="accent1"/>
              </a:buClr>
            </a:pPr>
            <a:r>
              <a:rPr lang="ja-JP" altLang="ja-JP" sz="2800" dirty="0"/>
              <a:t>本ごとの</a:t>
            </a:r>
            <a:r>
              <a:rPr lang="ja-JP" altLang="ja-JP" sz="2800" dirty="0" smtClean="0"/>
              <a:t>色</a:t>
            </a:r>
            <a:r>
              <a:rPr lang="ja-JP" altLang="en-US" sz="2800" dirty="0" smtClean="0"/>
              <a:t>のグラデーション</a:t>
            </a:r>
            <a:r>
              <a:rPr lang="ja-JP" altLang="ja-JP" sz="2800" dirty="0" smtClean="0"/>
              <a:t>と</a:t>
            </a:r>
            <a:r>
              <a:rPr lang="ja-JP" altLang="ja-JP" sz="2800" dirty="0"/>
              <a:t>デザインの</a:t>
            </a:r>
            <a:r>
              <a:rPr lang="ja-JP" altLang="ja-JP" sz="2800" dirty="0" smtClean="0"/>
              <a:t>違い</a:t>
            </a:r>
            <a:endParaRPr lang="en-US" altLang="ja-JP" sz="2800" dirty="0" smtClean="0"/>
          </a:p>
          <a:p>
            <a:pPr lvl="1">
              <a:lnSpc>
                <a:spcPct val="120000"/>
              </a:lnSpc>
              <a:buClr>
                <a:schemeClr val="accent1"/>
              </a:buClr>
            </a:pPr>
            <a:r>
              <a:rPr lang="ja-JP" altLang="en-US" sz="2400" dirty="0" smtClean="0"/>
              <a:t>長さの比較を補助</a:t>
            </a:r>
            <a:r>
              <a:rPr lang="ja-JP" altLang="ja-JP" sz="2400" dirty="0" smtClean="0"/>
              <a:t> </a:t>
            </a:r>
            <a:endParaRPr lang="en-US" altLang="ja-JP" sz="2400" dirty="0"/>
          </a:p>
        </p:txBody>
      </p:sp>
      <p:pic>
        <p:nvPicPr>
          <p:cNvPr id="4" name="図 3" descr="グラデーション.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884" y="3106821"/>
            <a:ext cx="5802233" cy="3282578"/>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11</a:t>
            </a:fld>
            <a:endParaRPr lang="en-US"/>
          </a:p>
        </p:txBody>
      </p:sp>
      <p:sp>
        <p:nvSpPr>
          <p:cNvPr id="6" name="テキスト ボックス 5"/>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2370267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グラフィックの工夫（２）</a:t>
            </a:r>
            <a:endParaRPr kumimoji="1" lang="ja-JP" altLang="en-US" sz="4000" dirty="0"/>
          </a:p>
        </p:txBody>
      </p:sp>
      <p:sp>
        <p:nvSpPr>
          <p:cNvPr id="3" name="コンテンツ プレースホルダー 2"/>
          <p:cNvSpPr>
            <a:spLocks noGrp="1"/>
          </p:cNvSpPr>
          <p:nvPr>
            <p:ph idx="1"/>
          </p:nvPr>
        </p:nvSpPr>
        <p:spPr>
          <a:xfrm>
            <a:off x="457200" y="1600200"/>
            <a:ext cx="8229600" cy="5137484"/>
          </a:xfrm>
        </p:spPr>
        <p:txBody>
          <a:bodyPr anchor="t">
            <a:normAutofit/>
          </a:bodyPr>
          <a:lstStyle/>
          <a:p>
            <a:pPr>
              <a:buClr>
                <a:schemeClr val="accent1"/>
              </a:buClr>
            </a:pPr>
            <a:r>
              <a:rPr lang="ja-JP" altLang="ja-JP" sz="2800" dirty="0" smtClean="0"/>
              <a:t>次</a:t>
            </a:r>
            <a:r>
              <a:rPr lang="ja-JP" altLang="ja-JP" sz="2800" dirty="0"/>
              <a:t>に置かれるべき最も長い</a:t>
            </a:r>
            <a:r>
              <a:rPr lang="ja-JP" altLang="ja-JP" sz="2800" dirty="0" smtClean="0"/>
              <a:t>本</a:t>
            </a:r>
            <a:r>
              <a:rPr lang="ja-JP" altLang="en-US" sz="2800" dirty="0" smtClean="0"/>
              <a:t>の強調</a:t>
            </a:r>
            <a:endParaRPr lang="en-US" altLang="ja-JP" sz="2800" dirty="0" smtClean="0"/>
          </a:p>
          <a:p>
            <a:pPr>
              <a:lnSpc>
                <a:spcPct val="200000"/>
              </a:lnSpc>
              <a:buClr>
                <a:schemeClr val="accent1"/>
              </a:buClr>
            </a:pPr>
            <a:r>
              <a:rPr lang="en-US" altLang="ja-JP" sz="2800" dirty="0" smtClean="0">
                <a:latin typeface="+mn-ea"/>
              </a:rPr>
              <a:t>2</a:t>
            </a:r>
            <a:r>
              <a:rPr lang="ja-JP" altLang="en-US" sz="2800" dirty="0" smtClean="0">
                <a:latin typeface="+mn-ea"/>
              </a:rPr>
              <a:t>種類の時間制限付きヒント機能</a:t>
            </a:r>
            <a:endParaRPr lang="en-US" altLang="ja-JP" sz="2800" dirty="0" smtClean="0">
              <a:latin typeface="+mn-ea"/>
            </a:endParaRPr>
          </a:p>
          <a:p>
            <a:pPr lvl="1">
              <a:lnSpc>
                <a:spcPct val="120000"/>
              </a:lnSpc>
              <a:buClr>
                <a:schemeClr val="accent1"/>
              </a:buClr>
            </a:pPr>
            <a:r>
              <a:rPr lang="ja-JP" altLang="en-US" sz="2400" dirty="0" smtClean="0"/>
              <a:t>配置不可能な場所の暗転</a:t>
            </a:r>
            <a:endParaRPr lang="en-US" altLang="ja-JP" sz="2400" dirty="0" smtClean="0"/>
          </a:p>
          <a:p>
            <a:pPr lvl="1">
              <a:lnSpc>
                <a:spcPct val="120000"/>
              </a:lnSpc>
              <a:buClr>
                <a:schemeClr val="accent1"/>
              </a:buClr>
            </a:pPr>
            <a:r>
              <a:rPr lang="ja-JP" altLang="en-US" sz="2400" dirty="0" smtClean="0"/>
              <a:t>本番号の表示</a:t>
            </a:r>
            <a:endParaRPr lang="en-US" altLang="ja-JP" sz="2400" dirty="0" smtClean="0"/>
          </a:p>
        </p:txBody>
      </p:sp>
      <p:pic>
        <p:nvPicPr>
          <p:cNvPr id="5" name="図 4" descr="比較補助.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089" y="3565678"/>
            <a:ext cx="1781559" cy="2543670"/>
          </a:xfrm>
          <a:prstGeom prst="rect">
            <a:avLst/>
          </a:prstGeom>
        </p:spPr>
      </p:pic>
      <p:pic>
        <p:nvPicPr>
          <p:cNvPr id="6" name="図 5" descr="暗転機能.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465" y="3565678"/>
            <a:ext cx="1694209" cy="2551870"/>
          </a:xfrm>
          <a:prstGeom prst="rect">
            <a:avLst/>
          </a:prstGeom>
        </p:spPr>
      </p:pic>
      <p:sp>
        <p:nvSpPr>
          <p:cNvPr id="7" name="テキスト ボックス 6"/>
          <p:cNvSpPr txBox="1"/>
          <p:nvPr/>
        </p:nvSpPr>
        <p:spPr>
          <a:xfrm>
            <a:off x="5171940" y="6140248"/>
            <a:ext cx="1107996" cy="369332"/>
          </a:xfrm>
          <a:prstGeom prst="rect">
            <a:avLst/>
          </a:prstGeom>
          <a:noFill/>
        </p:spPr>
        <p:txBody>
          <a:bodyPr wrap="none" rtlCol="0">
            <a:spAutoFit/>
          </a:bodyPr>
          <a:lstStyle/>
          <a:p>
            <a:r>
              <a:rPr kumimoji="1" lang="ja-JP" altLang="en-US" dirty="0" smtClean="0"/>
              <a:t>暗転機能</a:t>
            </a:r>
            <a:endParaRPr kumimoji="1" lang="ja-JP" altLang="en-US" dirty="0"/>
          </a:p>
        </p:txBody>
      </p:sp>
      <p:sp>
        <p:nvSpPr>
          <p:cNvPr id="8" name="テキスト ボックス 7"/>
          <p:cNvSpPr txBox="1"/>
          <p:nvPr/>
        </p:nvSpPr>
        <p:spPr>
          <a:xfrm>
            <a:off x="6877351" y="6146301"/>
            <a:ext cx="1569660" cy="369332"/>
          </a:xfrm>
          <a:prstGeom prst="rect">
            <a:avLst/>
          </a:prstGeom>
          <a:noFill/>
        </p:spPr>
        <p:txBody>
          <a:bodyPr wrap="none" rtlCol="0">
            <a:spAutoFit/>
          </a:bodyPr>
          <a:lstStyle/>
          <a:p>
            <a:r>
              <a:rPr kumimoji="1" lang="ja-JP" altLang="en-US" dirty="0" smtClean="0"/>
              <a:t>本番号の表示</a:t>
            </a:r>
            <a:endParaRPr kumimoji="1" lang="ja-JP" altLang="en-US" dirty="0"/>
          </a:p>
        </p:txBody>
      </p:sp>
      <p:sp>
        <p:nvSpPr>
          <p:cNvPr id="9" name="スライド番号プレースホルダー 8"/>
          <p:cNvSpPr>
            <a:spLocks noGrp="1"/>
          </p:cNvSpPr>
          <p:nvPr>
            <p:ph type="sldNum" sz="quarter" idx="12"/>
          </p:nvPr>
        </p:nvSpPr>
        <p:spPr/>
        <p:txBody>
          <a:bodyPr/>
          <a:lstStyle/>
          <a:p>
            <a:fld id="{DF28FB93-0A08-4E7D-8E63-9EFA29F1E093}" type="slidenum">
              <a:rPr lang="en-US" smtClean="0"/>
              <a:pPr/>
              <a:t>12</a:t>
            </a:fld>
            <a:endParaRPr lang="en-US"/>
          </a:p>
        </p:txBody>
      </p:sp>
      <p:sp>
        <p:nvSpPr>
          <p:cNvPr id="10" name="テキスト ボックス 9"/>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40265727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4000" dirty="0" smtClean="0"/>
              <a:t>サウンドインタラクションの工夫</a:t>
            </a:r>
            <a:endParaRPr kumimoji="1" lang="ja-JP" altLang="en-US" sz="4000" dirty="0"/>
          </a:p>
        </p:txBody>
      </p:sp>
      <p:sp>
        <p:nvSpPr>
          <p:cNvPr id="3" name="コンテンツ プレースホルダー 2"/>
          <p:cNvSpPr>
            <a:spLocks noGrp="1"/>
          </p:cNvSpPr>
          <p:nvPr>
            <p:ph idx="1"/>
          </p:nvPr>
        </p:nvSpPr>
        <p:spPr>
          <a:xfrm>
            <a:off x="457200" y="1600200"/>
            <a:ext cx="8229600" cy="5137484"/>
          </a:xfrm>
        </p:spPr>
        <p:txBody>
          <a:bodyPr anchor="t">
            <a:normAutofit/>
          </a:bodyPr>
          <a:lstStyle/>
          <a:p>
            <a:pPr>
              <a:buClr>
                <a:schemeClr val="accent1"/>
              </a:buClr>
            </a:pPr>
            <a:r>
              <a:rPr lang="ja-JP" altLang="en-US" sz="2800" dirty="0" smtClean="0">
                <a:latin typeface="+mn-ea"/>
              </a:rPr>
              <a:t>正解時</a:t>
            </a:r>
            <a:r>
              <a:rPr lang="en-US" altLang="ja-JP" sz="2800" dirty="0" smtClean="0">
                <a:latin typeface="+mn-ea"/>
              </a:rPr>
              <a:t>SE</a:t>
            </a:r>
            <a:r>
              <a:rPr lang="ja-JP" altLang="en-US" sz="2800" dirty="0" smtClean="0">
                <a:latin typeface="+mn-ea"/>
              </a:rPr>
              <a:t>の音程変化</a:t>
            </a:r>
            <a:endParaRPr lang="en-US" altLang="ja-JP" sz="2800" dirty="0" smtClean="0">
              <a:latin typeface="+mn-ea"/>
            </a:endParaRPr>
          </a:p>
          <a:p>
            <a:pPr>
              <a:lnSpc>
                <a:spcPct val="120000"/>
              </a:lnSpc>
              <a:buClr>
                <a:schemeClr val="accent1"/>
              </a:buClr>
            </a:pPr>
            <a:r>
              <a:rPr lang="ja-JP" altLang="en-US" sz="2800" dirty="0" smtClean="0">
                <a:latin typeface="+mn-ea"/>
              </a:rPr>
              <a:t>ゲームの進行に応じた</a:t>
            </a:r>
            <a:r>
              <a:rPr lang="en-US" altLang="ja-JP" sz="2800" dirty="0" smtClean="0">
                <a:latin typeface="+mn-ea"/>
              </a:rPr>
              <a:t>BGM</a:t>
            </a:r>
            <a:r>
              <a:rPr lang="ja-JP" altLang="en-US" sz="2800" dirty="0" smtClean="0">
                <a:latin typeface="+mn-ea"/>
              </a:rPr>
              <a:t>の変化</a:t>
            </a:r>
            <a:endParaRPr lang="en-US" altLang="ja-JP" sz="2800" dirty="0" smtClean="0">
              <a:latin typeface="+mn-ea"/>
            </a:endParaRPr>
          </a:p>
          <a:p>
            <a:pPr marL="457200" lvl="1" indent="0">
              <a:lnSpc>
                <a:spcPct val="200000"/>
              </a:lnSpc>
              <a:buClr>
                <a:schemeClr val="accent1"/>
              </a:buClr>
              <a:buNone/>
            </a:pPr>
            <a:r>
              <a:rPr lang="en-US" altLang="ja-JP" dirty="0" smtClean="0">
                <a:solidFill>
                  <a:schemeClr val="accent1"/>
                </a:solidFill>
                <a:latin typeface="+mn-ea"/>
              </a:rPr>
              <a:t>→ </a:t>
            </a:r>
            <a:r>
              <a:rPr lang="ja-JP" altLang="en-US" u="sng" dirty="0" smtClean="0">
                <a:latin typeface="+mn-ea"/>
              </a:rPr>
              <a:t>進行度に応じた盛り上がりの演出</a:t>
            </a:r>
            <a:endParaRPr lang="en-US" altLang="ja-JP" u="sng" dirty="0" smtClean="0">
              <a:latin typeface="+mn-ea"/>
            </a:endParaRPr>
          </a:p>
        </p:txBody>
      </p:sp>
      <p:pic>
        <p:nvPicPr>
          <p:cNvPr id="4" name="図 3" desc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60" y="4131053"/>
            <a:ext cx="3688677" cy="1959434"/>
          </a:xfrm>
          <a:prstGeom prst="rect">
            <a:avLst/>
          </a:prstGeom>
        </p:spPr>
      </p:pic>
      <p:pic>
        <p:nvPicPr>
          <p:cNvPr id="5" name="図 4" descr="BG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781" y="4131053"/>
            <a:ext cx="4953849" cy="1959434"/>
          </a:xfrm>
          <a:prstGeom prst="rect">
            <a:avLst/>
          </a:prstGeom>
        </p:spPr>
      </p:pic>
      <p:sp>
        <p:nvSpPr>
          <p:cNvPr id="6" name="テキスト ボックス 5"/>
          <p:cNvSpPr txBox="1"/>
          <p:nvPr/>
        </p:nvSpPr>
        <p:spPr>
          <a:xfrm>
            <a:off x="878257" y="6059497"/>
            <a:ext cx="2300630" cy="369332"/>
          </a:xfrm>
          <a:prstGeom prst="rect">
            <a:avLst/>
          </a:prstGeom>
          <a:noFill/>
        </p:spPr>
        <p:txBody>
          <a:bodyPr wrap="none" rtlCol="0">
            <a:spAutoFit/>
          </a:bodyPr>
          <a:lstStyle/>
          <a:p>
            <a:r>
              <a:rPr kumimoji="1" lang="ja-JP" altLang="en-US" dirty="0" smtClean="0"/>
              <a:t>正解時</a:t>
            </a:r>
            <a:r>
              <a:rPr kumimoji="1" lang="en-US" altLang="ja-JP" dirty="0" smtClean="0"/>
              <a:t>SE</a:t>
            </a:r>
            <a:r>
              <a:rPr kumimoji="1" lang="ja-JP" altLang="en-US" dirty="0" smtClean="0"/>
              <a:t>の音程変化</a:t>
            </a:r>
            <a:endParaRPr kumimoji="1" lang="ja-JP" altLang="en-US" dirty="0"/>
          </a:p>
        </p:txBody>
      </p:sp>
      <p:sp>
        <p:nvSpPr>
          <p:cNvPr id="7" name="テキスト ボックス 6"/>
          <p:cNvSpPr txBox="1"/>
          <p:nvPr/>
        </p:nvSpPr>
        <p:spPr>
          <a:xfrm>
            <a:off x="5604878" y="6063467"/>
            <a:ext cx="1819654" cy="369332"/>
          </a:xfrm>
          <a:prstGeom prst="rect">
            <a:avLst/>
          </a:prstGeom>
          <a:noFill/>
        </p:spPr>
        <p:txBody>
          <a:bodyPr wrap="none" rtlCol="0">
            <a:spAutoFit/>
          </a:bodyPr>
          <a:lstStyle/>
          <a:p>
            <a:r>
              <a:rPr kumimoji="1" lang="en-US" altLang="ja-JP" dirty="0" smtClean="0"/>
              <a:t>BGM</a:t>
            </a:r>
            <a:r>
              <a:rPr kumimoji="1" lang="ja-JP" altLang="en-US" dirty="0" smtClean="0"/>
              <a:t>追加の流れ</a:t>
            </a:r>
            <a:endParaRPr kumimoji="1" lang="ja-JP" altLang="en-US" dirty="0"/>
          </a:p>
        </p:txBody>
      </p:sp>
      <p:sp>
        <p:nvSpPr>
          <p:cNvPr id="8" name="スライド番号プレースホルダー 7"/>
          <p:cNvSpPr>
            <a:spLocks noGrp="1"/>
          </p:cNvSpPr>
          <p:nvPr>
            <p:ph type="sldNum" sz="quarter" idx="12"/>
          </p:nvPr>
        </p:nvSpPr>
        <p:spPr/>
        <p:txBody>
          <a:bodyPr/>
          <a:lstStyle/>
          <a:p>
            <a:fld id="{DF28FB93-0A08-4E7D-8E63-9EFA29F1E093}" type="slidenum">
              <a:rPr lang="en-US" smtClean="0"/>
              <a:pPr/>
              <a:t>13</a:t>
            </a:fld>
            <a:endParaRPr lang="en-US"/>
          </a:p>
        </p:txBody>
      </p:sp>
      <p:sp>
        <p:nvSpPr>
          <p:cNvPr id="9" name="テキスト ボックス 8"/>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327266147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評価実験</a:t>
            </a:r>
            <a:endParaRPr kumimoji="1" lang="ja-JP" altLang="en-US" dirty="0"/>
          </a:p>
        </p:txBody>
      </p:sp>
      <p:sp>
        <p:nvSpPr>
          <p:cNvPr id="3" name="テキスト プレースホルダー 2"/>
          <p:cNvSpPr>
            <a:spLocks noGrp="1"/>
          </p:cNvSpPr>
          <p:nvPr>
            <p:ph type="body" idx="1"/>
          </p:nvPr>
        </p:nvSpPr>
        <p:spPr/>
        <p:txBody>
          <a:bodyPr/>
          <a:lstStyle/>
          <a:p>
            <a:r>
              <a:rPr kumimoji="1" lang="ja-JP" altLang="en-US" dirty="0" smtClean="0"/>
              <a:t>実験概要・結果</a:t>
            </a:r>
            <a:endParaRPr kumimoji="1" lang="ja-JP" altLang="en-US" dirty="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14</a:t>
            </a:fld>
            <a:endParaRPr lang="en-US"/>
          </a:p>
        </p:txBody>
      </p:sp>
      <p:sp>
        <p:nvSpPr>
          <p:cNvPr id="5" name="テキスト ボックス 4"/>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1273479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実験概要</a:t>
            </a:r>
            <a:endParaRPr kumimoji="1" lang="ja-JP" altLang="en-US" dirty="0"/>
          </a:p>
        </p:txBody>
      </p:sp>
      <p:sp>
        <p:nvSpPr>
          <p:cNvPr id="3" name="コンテンツ プレースホルダー 2"/>
          <p:cNvSpPr>
            <a:spLocks noGrp="1"/>
          </p:cNvSpPr>
          <p:nvPr>
            <p:ph idx="1"/>
          </p:nvPr>
        </p:nvSpPr>
        <p:spPr>
          <a:xfrm>
            <a:off x="457200" y="1600200"/>
            <a:ext cx="8229600" cy="5137484"/>
          </a:xfrm>
        </p:spPr>
        <p:txBody>
          <a:bodyPr anchor="t">
            <a:normAutofit/>
          </a:bodyPr>
          <a:lstStyle/>
          <a:p>
            <a:pPr>
              <a:buClr>
                <a:schemeClr val="accent1"/>
              </a:buClr>
            </a:pPr>
            <a:r>
              <a:rPr lang="ja-JP" altLang="en-US" sz="2400" dirty="0" smtClean="0"/>
              <a:t>４つの環境を被験者にプレイしてもらう</a:t>
            </a:r>
            <a:endParaRPr lang="en-US" altLang="ja-JP" sz="2400" dirty="0" smtClean="0"/>
          </a:p>
          <a:p>
            <a:pPr>
              <a:buClr>
                <a:schemeClr val="accent1"/>
              </a:buClr>
            </a:pPr>
            <a:endParaRPr lang="en-US" altLang="ja-JP" sz="2400" dirty="0"/>
          </a:p>
          <a:p>
            <a:pPr>
              <a:buClr>
                <a:schemeClr val="accent1"/>
              </a:buClr>
            </a:pPr>
            <a:endParaRPr lang="en-US" altLang="ja-JP" sz="2400" dirty="0" smtClean="0"/>
          </a:p>
          <a:p>
            <a:pPr>
              <a:buClr>
                <a:schemeClr val="accent1"/>
              </a:buClr>
            </a:pPr>
            <a:endParaRPr lang="en-US" altLang="ja-JP" sz="2400" dirty="0"/>
          </a:p>
          <a:p>
            <a:pPr marL="0" indent="0">
              <a:buClr>
                <a:schemeClr val="accent1"/>
              </a:buClr>
              <a:buNone/>
            </a:pPr>
            <a:endParaRPr lang="en-US" altLang="ja-JP" sz="2000" dirty="0" smtClean="0">
              <a:latin typeface="+mn-ea"/>
            </a:endParaRPr>
          </a:p>
          <a:p>
            <a:pPr>
              <a:lnSpc>
                <a:spcPct val="300000"/>
              </a:lnSpc>
              <a:buClr>
                <a:schemeClr val="accent1"/>
              </a:buClr>
            </a:pPr>
            <a:r>
              <a:rPr lang="ja-JP" altLang="en-US" sz="2400" dirty="0" smtClean="0">
                <a:latin typeface="+mn-ea"/>
              </a:rPr>
              <a:t>「</a:t>
            </a:r>
            <a:r>
              <a:rPr lang="ja-JP" altLang="en-US" sz="2400" dirty="0">
                <a:latin typeface="+mn-ea"/>
              </a:rPr>
              <a:t>飽きたら次の</a:t>
            </a:r>
            <a:r>
              <a:rPr lang="ja-JP" altLang="en-US" sz="2400" dirty="0" smtClean="0">
                <a:latin typeface="+mn-ea"/>
              </a:rPr>
              <a:t>ゲームに行ってください」という指示</a:t>
            </a:r>
            <a:endParaRPr lang="en-US" altLang="ja-JP" sz="2400" dirty="0" smtClean="0">
              <a:latin typeface="+mn-ea"/>
            </a:endParaRPr>
          </a:p>
          <a:p>
            <a:pPr>
              <a:buClr>
                <a:schemeClr val="accent1"/>
              </a:buClr>
            </a:pPr>
            <a:r>
              <a:rPr lang="ja-JP" altLang="en-US" sz="2400" dirty="0" smtClean="0">
                <a:latin typeface="+mn-ea"/>
              </a:rPr>
              <a:t>各環境のプレイ時間とクリア回数を測定</a:t>
            </a:r>
            <a:endParaRPr lang="en-US" altLang="ja-JP" sz="2400" dirty="0" smtClean="0">
              <a:latin typeface="+mn-ea"/>
            </a:endParaRPr>
          </a:p>
        </p:txBody>
      </p:sp>
      <p:pic>
        <p:nvPicPr>
          <p:cNvPr id="4" name="図 3" descr="ハードウェア.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60" y="2561608"/>
            <a:ext cx="2084529" cy="1518405"/>
          </a:xfrm>
          <a:prstGeom prst="rect">
            <a:avLst/>
          </a:prstGeom>
        </p:spPr>
      </p:pic>
      <p:pic>
        <p:nvPicPr>
          <p:cNvPr id="5" name="図 4" descr="stage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542" y="2455764"/>
            <a:ext cx="1329607" cy="1994410"/>
          </a:xfrm>
          <a:prstGeom prst="rect">
            <a:avLst/>
          </a:prstGeom>
        </p:spPr>
      </p:pic>
      <p:pic>
        <p:nvPicPr>
          <p:cNvPr id="6" name="図 5" descr="ハノイオリンピック.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5615" y="2641008"/>
            <a:ext cx="2554234" cy="1439005"/>
          </a:xfrm>
          <a:prstGeom prst="rect">
            <a:avLst/>
          </a:prstGeom>
        </p:spPr>
      </p:pic>
      <p:pic>
        <p:nvPicPr>
          <p:cNvPr id="7" name="図 6" descr="ボードハノイ.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2910" y="2426509"/>
            <a:ext cx="1495807" cy="1994409"/>
          </a:xfrm>
          <a:prstGeom prst="rect">
            <a:avLst/>
          </a:prstGeom>
        </p:spPr>
      </p:pic>
      <p:sp>
        <p:nvSpPr>
          <p:cNvPr id="8" name="テキスト ボックス 7"/>
          <p:cNvSpPr txBox="1"/>
          <p:nvPr/>
        </p:nvSpPr>
        <p:spPr>
          <a:xfrm>
            <a:off x="457200" y="4488468"/>
            <a:ext cx="1953304" cy="369332"/>
          </a:xfrm>
          <a:prstGeom prst="rect">
            <a:avLst/>
          </a:prstGeom>
          <a:noFill/>
        </p:spPr>
        <p:txBody>
          <a:bodyPr wrap="none" rtlCol="0">
            <a:spAutoFit/>
          </a:bodyPr>
          <a:lstStyle/>
          <a:p>
            <a:r>
              <a:rPr kumimoji="1" lang="ja-JP" altLang="en-US" dirty="0" smtClean="0">
                <a:latin typeface="+mn-ea"/>
              </a:rPr>
              <a:t>ハノイの塔</a:t>
            </a:r>
            <a:r>
              <a:rPr kumimoji="1" lang="en-US" altLang="ja-JP" dirty="0" smtClean="0">
                <a:latin typeface="+mn-ea"/>
              </a:rPr>
              <a:t>(</a:t>
            </a:r>
            <a:r>
              <a:rPr kumimoji="1" lang="ja-JP" altLang="en-US" dirty="0">
                <a:latin typeface="+mn-ea"/>
              </a:rPr>
              <a:t>木製</a:t>
            </a:r>
            <a:r>
              <a:rPr kumimoji="1" lang="en-US" altLang="ja-JP" dirty="0" smtClean="0">
                <a:latin typeface="+mn-ea"/>
              </a:rPr>
              <a:t>)</a:t>
            </a:r>
            <a:endParaRPr kumimoji="1" lang="ja-JP" altLang="en-US" dirty="0">
              <a:latin typeface="+mn-ea"/>
            </a:endParaRPr>
          </a:p>
        </p:txBody>
      </p:sp>
      <p:sp>
        <p:nvSpPr>
          <p:cNvPr id="10" name="テキスト ボックス 9"/>
          <p:cNvSpPr txBox="1"/>
          <p:nvPr/>
        </p:nvSpPr>
        <p:spPr>
          <a:xfrm>
            <a:off x="2721367" y="4461448"/>
            <a:ext cx="2645801" cy="369332"/>
          </a:xfrm>
          <a:prstGeom prst="rect">
            <a:avLst/>
          </a:prstGeom>
          <a:noFill/>
        </p:spPr>
        <p:txBody>
          <a:bodyPr wrap="none" rtlCol="0">
            <a:spAutoFit/>
          </a:bodyPr>
          <a:lstStyle/>
          <a:p>
            <a:r>
              <a:rPr kumimoji="1" lang="ja-JP" altLang="en-US" dirty="0" smtClean="0">
                <a:latin typeface="+mn-ea"/>
              </a:rPr>
              <a:t>ハノイの塔</a:t>
            </a:r>
            <a:r>
              <a:rPr kumimoji="1" lang="en-US" altLang="ja-JP" dirty="0" smtClean="0">
                <a:latin typeface="+mn-ea"/>
              </a:rPr>
              <a:t>(</a:t>
            </a:r>
            <a:r>
              <a:rPr kumimoji="1" lang="ja-JP" altLang="en-US" dirty="0">
                <a:latin typeface="+mn-ea"/>
              </a:rPr>
              <a:t>タブレット</a:t>
            </a:r>
            <a:r>
              <a:rPr kumimoji="1" lang="en-US" altLang="ja-JP" dirty="0" smtClean="0">
                <a:latin typeface="+mn-ea"/>
              </a:rPr>
              <a:t>)</a:t>
            </a:r>
            <a:endParaRPr kumimoji="1" lang="ja-JP" altLang="en-US" dirty="0">
              <a:latin typeface="+mn-ea"/>
            </a:endParaRPr>
          </a:p>
        </p:txBody>
      </p:sp>
      <p:sp>
        <p:nvSpPr>
          <p:cNvPr id="11" name="正方形/長方形 10"/>
          <p:cNvSpPr/>
          <p:nvPr/>
        </p:nvSpPr>
        <p:spPr>
          <a:xfrm>
            <a:off x="121605" y="2385979"/>
            <a:ext cx="2454421" cy="2518141"/>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576026" y="2385979"/>
            <a:ext cx="2869164" cy="2518141"/>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445190" y="2384483"/>
            <a:ext cx="1932164" cy="2519637"/>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5421457" y="4480748"/>
            <a:ext cx="2024400" cy="369332"/>
          </a:xfrm>
          <a:prstGeom prst="rect">
            <a:avLst/>
          </a:prstGeom>
          <a:noFill/>
        </p:spPr>
        <p:txBody>
          <a:bodyPr wrap="none" rtlCol="0">
            <a:spAutoFit/>
          </a:bodyPr>
          <a:lstStyle/>
          <a:p>
            <a:r>
              <a:rPr kumimoji="1" lang="ja-JP" altLang="en-US" dirty="0" smtClean="0"/>
              <a:t>本手法のボード版</a:t>
            </a:r>
            <a:endParaRPr kumimoji="1" lang="ja-JP" altLang="en-US" dirty="0"/>
          </a:p>
        </p:txBody>
      </p:sp>
      <p:sp>
        <p:nvSpPr>
          <p:cNvPr id="16" name="正方形/長方形 15"/>
          <p:cNvSpPr/>
          <p:nvPr/>
        </p:nvSpPr>
        <p:spPr>
          <a:xfrm>
            <a:off x="7377354" y="2385979"/>
            <a:ext cx="1593190" cy="2519637"/>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772923" y="4494072"/>
            <a:ext cx="877163" cy="369332"/>
          </a:xfrm>
          <a:prstGeom prst="rect">
            <a:avLst/>
          </a:prstGeom>
          <a:noFill/>
        </p:spPr>
        <p:txBody>
          <a:bodyPr wrap="none" rtlCol="0">
            <a:spAutoFit/>
          </a:bodyPr>
          <a:lstStyle/>
          <a:p>
            <a:r>
              <a:rPr kumimoji="1" lang="ja-JP" altLang="en-US" dirty="0" smtClean="0"/>
              <a:t>本手法</a:t>
            </a:r>
            <a:endParaRPr kumimoji="1" lang="ja-JP" altLang="en-US" dirty="0"/>
          </a:p>
        </p:txBody>
      </p:sp>
      <p:sp>
        <p:nvSpPr>
          <p:cNvPr id="19" name="スライド番号プレースホルダー 18"/>
          <p:cNvSpPr>
            <a:spLocks noGrp="1"/>
          </p:cNvSpPr>
          <p:nvPr>
            <p:ph type="sldNum" sz="quarter" idx="12"/>
          </p:nvPr>
        </p:nvSpPr>
        <p:spPr/>
        <p:txBody>
          <a:bodyPr/>
          <a:lstStyle/>
          <a:p>
            <a:fld id="{DF28FB93-0A08-4E7D-8E63-9EFA29F1E093}" type="slidenum">
              <a:rPr lang="en-US" smtClean="0"/>
              <a:pPr/>
              <a:t>15</a:t>
            </a:fld>
            <a:endParaRPr lang="en-US"/>
          </a:p>
        </p:txBody>
      </p:sp>
      <p:sp>
        <p:nvSpPr>
          <p:cNvPr id="20" name="テキスト ボックス 19"/>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9392829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アンケート</a:t>
            </a:r>
            <a:endParaRPr kumimoji="1" lang="ja-JP" altLang="en-US" dirty="0"/>
          </a:p>
        </p:txBody>
      </p:sp>
      <p:sp>
        <p:nvSpPr>
          <p:cNvPr id="3" name="コンテンツ プレースホルダー 2"/>
          <p:cNvSpPr>
            <a:spLocks noGrp="1"/>
          </p:cNvSpPr>
          <p:nvPr>
            <p:ph idx="1"/>
          </p:nvPr>
        </p:nvSpPr>
        <p:spPr>
          <a:xfrm>
            <a:off x="457200" y="1600200"/>
            <a:ext cx="8229600" cy="5137484"/>
          </a:xfrm>
        </p:spPr>
        <p:txBody>
          <a:bodyPr anchor="t">
            <a:normAutofit/>
          </a:bodyPr>
          <a:lstStyle/>
          <a:p>
            <a:pPr>
              <a:buClr>
                <a:schemeClr val="accent1"/>
              </a:buClr>
            </a:pPr>
            <a:r>
              <a:rPr lang="en-US" altLang="ja-JP" sz="2800" dirty="0" smtClean="0">
                <a:latin typeface="+mn-ea"/>
              </a:rPr>
              <a:t>5</a:t>
            </a:r>
            <a:r>
              <a:rPr lang="ja-JP" altLang="en-US" sz="2800" dirty="0" smtClean="0">
                <a:latin typeface="+mn-ea"/>
              </a:rPr>
              <a:t>段階評価</a:t>
            </a:r>
            <a:endParaRPr lang="en-US" altLang="ja-JP" sz="2800" dirty="0" smtClean="0">
              <a:latin typeface="+mn-ea"/>
            </a:endParaRPr>
          </a:p>
          <a:p>
            <a:pPr lvl="1">
              <a:buClr>
                <a:schemeClr val="accent1"/>
              </a:buClr>
            </a:pPr>
            <a:r>
              <a:rPr lang="ja-JP" altLang="ja-JP" sz="2400" dirty="0" smtClean="0"/>
              <a:t>「</a:t>
            </a:r>
            <a:r>
              <a:rPr lang="ja-JP" altLang="ja-JP" sz="2400" dirty="0"/>
              <a:t>オブジェクトは動かしやすかったか</a:t>
            </a:r>
            <a:r>
              <a:rPr lang="ja-JP" altLang="ja-JP" sz="2400" dirty="0" smtClean="0"/>
              <a:t>」</a:t>
            </a:r>
            <a:endParaRPr lang="en-US" altLang="ja-JP" sz="2400" dirty="0" smtClean="0"/>
          </a:p>
          <a:p>
            <a:pPr lvl="1">
              <a:buClr>
                <a:schemeClr val="accent1"/>
              </a:buClr>
            </a:pPr>
            <a:r>
              <a:rPr lang="ja-JP" altLang="ja-JP" sz="2400" dirty="0" smtClean="0"/>
              <a:t>「</a:t>
            </a:r>
            <a:r>
              <a:rPr lang="ja-JP" altLang="ja-JP" sz="2400" dirty="0"/>
              <a:t>クリア時に達成感は得られた</a:t>
            </a:r>
            <a:r>
              <a:rPr lang="ja-JP" altLang="ja-JP" sz="2400" dirty="0" smtClean="0"/>
              <a:t>か」</a:t>
            </a:r>
            <a:endParaRPr lang="en-US" altLang="ja-JP" sz="2400" dirty="0" smtClean="0"/>
          </a:p>
          <a:p>
            <a:pPr marL="457200" lvl="1" indent="0">
              <a:buClr>
                <a:schemeClr val="accent1"/>
              </a:buClr>
              <a:buNone/>
            </a:pPr>
            <a:endParaRPr lang="en-US" altLang="ja-JP" sz="2400" dirty="0"/>
          </a:p>
          <a:p>
            <a:pPr>
              <a:buClr>
                <a:schemeClr val="accent1"/>
              </a:buClr>
            </a:pPr>
            <a:r>
              <a:rPr lang="ja-JP" altLang="en-US" sz="2400" dirty="0" smtClean="0"/>
              <a:t>被験者は東京工科大学の学生</a:t>
            </a:r>
            <a:r>
              <a:rPr lang="en-US" altLang="ja-JP" sz="2400" dirty="0" smtClean="0">
                <a:latin typeface="+mn-ea"/>
              </a:rPr>
              <a:t>12</a:t>
            </a:r>
            <a:r>
              <a:rPr lang="ja-JP" altLang="en-US" sz="2400" dirty="0" smtClean="0"/>
              <a:t>名</a:t>
            </a:r>
            <a:endParaRPr lang="en-US" altLang="ja-JP" sz="2400" dirty="0" smtClean="0"/>
          </a:p>
          <a:p>
            <a:pPr lvl="1">
              <a:buClr>
                <a:schemeClr val="accent1"/>
              </a:buClr>
            </a:pPr>
            <a:endParaRPr lang="en-US" altLang="ja-JP" sz="2000" dirty="0" smtClean="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16</a:t>
            </a:fld>
            <a:endParaRPr lang="en-US"/>
          </a:p>
        </p:txBody>
      </p:sp>
      <p:sp>
        <p:nvSpPr>
          <p:cNvPr id="5" name="テキスト ボックス 4"/>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9446483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実験結果</a:t>
            </a:r>
            <a:endParaRPr kumimoji="1" lang="ja-JP" altLang="en-US" dirty="0"/>
          </a:p>
        </p:txBody>
      </p:sp>
      <p:pic>
        <p:nvPicPr>
          <p:cNvPr id="9" name="図 8" descr="プレイ時間平均.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777" y="1949119"/>
            <a:ext cx="5218447" cy="1903950"/>
          </a:xfrm>
          <a:prstGeom prst="rect">
            <a:avLst/>
          </a:prstGeom>
        </p:spPr>
      </p:pic>
      <p:pic>
        <p:nvPicPr>
          <p:cNvPr id="10" name="図 9" descr="クリア回数平均.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777" y="4420717"/>
            <a:ext cx="5218447" cy="2032513"/>
          </a:xfrm>
          <a:prstGeom prst="rect">
            <a:avLst/>
          </a:prstGeom>
        </p:spPr>
      </p:pic>
      <p:sp>
        <p:nvSpPr>
          <p:cNvPr id="11" name="テキスト ボックス 10"/>
          <p:cNvSpPr txBox="1"/>
          <p:nvPr/>
        </p:nvSpPr>
        <p:spPr>
          <a:xfrm>
            <a:off x="2875728" y="1577372"/>
            <a:ext cx="3392544" cy="369332"/>
          </a:xfrm>
          <a:prstGeom prst="rect">
            <a:avLst/>
          </a:prstGeom>
          <a:noFill/>
        </p:spPr>
        <p:txBody>
          <a:bodyPr wrap="none" rtlCol="0">
            <a:spAutoFit/>
          </a:bodyPr>
          <a:lstStyle/>
          <a:p>
            <a:r>
              <a:rPr kumimoji="1" lang="ja-JP" altLang="en-US" dirty="0" smtClean="0">
                <a:latin typeface="+mn-ea"/>
              </a:rPr>
              <a:t>表</a:t>
            </a:r>
            <a:r>
              <a:rPr kumimoji="1" lang="en-US" altLang="ja-JP" dirty="0" smtClean="0">
                <a:latin typeface="+mn-ea"/>
              </a:rPr>
              <a:t>1:</a:t>
            </a:r>
            <a:r>
              <a:rPr kumimoji="1" lang="ja-JP" altLang="en-US" dirty="0" smtClean="0">
                <a:latin typeface="+mn-ea"/>
              </a:rPr>
              <a:t>プレイ時間平均と標準偏差</a:t>
            </a:r>
            <a:endParaRPr kumimoji="1" lang="ja-JP" altLang="en-US" dirty="0">
              <a:latin typeface="+mn-ea"/>
            </a:endParaRPr>
          </a:p>
        </p:txBody>
      </p:sp>
      <p:sp>
        <p:nvSpPr>
          <p:cNvPr id="12" name="テキスト ボックス 11"/>
          <p:cNvSpPr txBox="1"/>
          <p:nvPr/>
        </p:nvSpPr>
        <p:spPr>
          <a:xfrm>
            <a:off x="3452809" y="4057844"/>
            <a:ext cx="2238382" cy="369332"/>
          </a:xfrm>
          <a:prstGeom prst="rect">
            <a:avLst/>
          </a:prstGeom>
          <a:noFill/>
        </p:spPr>
        <p:txBody>
          <a:bodyPr wrap="none" rtlCol="0">
            <a:spAutoFit/>
          </a:bodyPr>
          <a:lstStyle/>
          <a:p>
            <a:r>
              <a:rPr kumimoji="1" lang="ja-JP" altLang="en-US" dirty="0" smtClean="0">
                <a:latin typeface="+mn-ea"/>
              </a:rPr>
              <a:t>表</a:t>
            </a:r>
            <a:r>
              <a:rPr kumimoji="1" lang="en-US" altLang="ja-JP" dirty="0">
                <a:latin typeface="+mn-ea"/>
              </a:rPr>
              <a:t>2</a:t>
            </a:r>
            <a:r>
              <a:rPr kumimoji="1" lang="en-US" altLang="ja-JP" dirty="0" smtClean="0">
                <a:latin typeface="+mn-ea"/>
              </a:rPr>
              <a:t>:</a:t>
            </a:r>
            <a:r>
              <a:rPr kumimoji="1" lang="ja-JP" altLang="en-US" dirty="0" smtClean="0">
                <a:latin typeface="+mn-ea"/>
              </a:rPr>
              <a:t>クリア回数平均</a:t>
            </a:r>
            <a:endParaRPr kumimoji="1" lang="ja-JP" altLang="en-US" dirty="0">
              <a:latin typeface="+mn-ea"/>
            </a:endParaRPr>
          </a:p>
        </p:txBody>
      </p:sp>
      <p:sp>
        <p:nvSpPr>
          <p:cNvPr id="14" name="角丸四角形 13"/>
          <p:cNvSpPr/>
          <p:nvPr/>
        </p:nvSpPr>
        <p:spPr>
          <a:xfrm>
            <a:off x="1837765" y="3056252"/>
            <a:ext cx="5433105" cy="454924"/>
          </a:xfrm>
          <a:prstGeom prst="round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5" name="角丸四角形 14"/>
          <p:cNvSpPr/>
          <p:nvPr/>
        </p:nvSpPr>
        <p:spPr>
          <a:xfrm>
            <a:off x="1840755" y="5607462"/>
            <a:ext cx="5433105" cy="476556"/>
          </a:xfrm>
          <a:prstGeom prst="round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角丸四角形 15"/>
          <p:cNvSpPr/>
          <p:nvPr/>
        </p:nvSpPr>
        <p:spPr>
          <a:xfrm>
            <a:off x="1840755" y="3413800"/>
            <a:ext cx="5433105" cy="475025"/>
          </a:xfrm>
          <a:prstGeom prst="roundRect">
            <a:avLst/>
          </a:prstGeom>
          <a:no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角丸四角形 16"/>
          <p:cNvSpPr/>
          <p:nvPr/>
        </p:nvSpPr>
        <p:spPr>
          <a:xfrm>
            <a:off x="1843745" y="5982415"/>
            <a:ext cx="5433105" cy="508000"/>
          </a:xfrm>
          <a:prstGeom prst="roundRect">
            <a:avLst/>
          </a:prstGeom>
          <a:no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スライド番号プレースホルダー 17"/>
          <p:cNvSpPr>
            <a:spLocks noGrp="1"/>
          </p:cNvSpPr>
          <p:nvPr>
            <p:ph type="sldNum" sz="quarter" idx="12"/>
          </p:nvPr>
        </p:nvSpPr>
        <p:spPr/>
        <p:txBody>
          <a:bodyPr/>
          <a:lstStyle/>
          <a:p>
            <a:fld id="{DF28FB93-0A08-4E7D-8E63-9EFA29F1E093}" type="slidenum">
              <a:rPr lang="en-US" smtClean="0"/>
              <a:pPr/>
              <a:t>17</a:t>
            </a:fld>
            <a:endParaRPr lang="en-US"/>
          </a:p>
        </p:txBody>
      </p:sp>
      <p:sp>
        <p:nvSpPr>
          <p:cNvPr id="19" name="テキスト ボックス 18"/>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522577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アンケートの分析</a:t>
            </a:r>
            <a:endParaRPr kumimoji="1" lang="ja-JP" altLang="en-US" dirty="0"/>
          </a:p>
        </p:txBody>
      </p:sp>
      <p:sp>
        <p:nvSpPr>
          <p:cNvPr id="3" name="コンテンツ プレースホルダー 2"/>
          <p:cNvSpPr>
            <a:spLocks noGrp="1"/>
          </p:cNvSpPr>
          <p:nvPr>
            <p:ph idx="1"/>
          </p:nvPr>
        </p:nvSpPr>
        <p:spPr>
          <a:xfrm>
            <a:off x="457199" y="1600200"/>
            <a:ext cx="8578303" cy="5137484"/>
          </a:xfrm>
        </p:spPr>
        <p:txBody>
          <a:bodyPr anchor="t">
            <a:normAutofit/>
          </a:bodyPr>
          <a:lstStyle/>
          <a:p>
            <a:pPr>
              <a:buClr>
                <a:schemeClr val="accent1"/>
              </a:buClr>
            </a:pPr>
            <a:r>
              <a:rPr lang="ja-JP" altLang="en-US" sz="2400" dirty="0" smtClean="0">
                <a:latin typeface="+mn-ea"/>
              </a:rPr>
              <a:t>分析手法</a:t>
            </a:r>
            <a:endParaRPr lang="en-US" altLang="ja-JP" sz="2400" dirty="0" smtClean="0">
              <a:latin typeface="+mn-ea"/>
            </a:endParaRPr>
          </a:p>
          <a:p>
            <a:pPr lvl="1">
              <a:lnSpc>
                <a:spcPct val="100000"/>
              </a:lnSpc>
              <a:buClr>
                <a:schemeClr val="accent1"/>
              </a:buClr>
            </a:pPr>
            <a:r>
              <a:rPr lang="en-US" altLang="ja-JP" sz="2000" dirty="0" smtClean="0">
                <a:latin typeface="+mn-ea"/>
              </a:rPr>
              <a:t>Wilcoxon</a:t>
            </a:r>
            <a:r>
              <a:rPr lang="ja-JP" altLang="ja-JP" sz="2000" dirty="0">
                <a:latin typeface="+mn-ea"/>
              </a:rPr>
              <a:t>の符号付き順位和</a:t>
            </a:r>
            <a:r>
              <a:rPr lang="ja-JP" altLang="ja-JP" sz="2000" dirty="0" smtClean="0">
                <a:latin typeface="+mn-ea"/>
              </a:rPr>
              <a:t>検定</a:t>
            </a:r>
            <a:r>
              <a:rPr lang="en-US" altLang="ja-JP" sz="2000" dirty="0">
                <a:latin typeface="+mn-ea"/>
              </a:rPr>
              <a:t>(</a:t>
            </a:r>
            <a:r>
              <a:rPr lang="en-US" altLang="ja-JP" sz="2000" i="1" dirty="0">
                <a:latin typeface="+mn-ea"/>
              </a:rPr>
              <a:t>p </a:t>
            </a:r>
            <a:r>
              <a:rPr lang="en-US" altLang="ja-JP" sz="2000" dirty="0">
                <a:latin typeface="+mn-ea"/>
              </a:rPr>
              <a:t>&lt; </a:t>
            </a:r>
            <a:r>
              <a:rPr lang="en-US" altLang="ja-JP" sz="2000" dirty="0" smtClean="0">
                <a:latin typeface="+mn-ea"/>
              </a:rPr>
              <a:t>0.05)</a:t>
            </a:r>
          </a:p>
          <a:p>
            <a:pPr lvl="1">
              <a:lnSpc>
                <a:spcPct val="120000"/>
              </a:lnSpc>
              <a:buClr>
                <a:schemeClr val="accent1"/>
              </a:buClr>
            </a:pPr>
            <a:r>
              <a:rPr lang="en-US" altLang="ja-JP" sz="2000" dirty="0" err="1">
                <a:latin typeface="+mn-ea"/>
              </a:rPr>
              <a:t>Bonferroni</a:t>
            </a:r>
            <a:r>
              <a:rPr lang="ja-JP" altLang="ja-JP" sz="2000" dirty="0">
                <a:latin typeface="+mn-ea"/>
              </a:rPr>
              <a:t>の多重</a:t>
            </a:r>
            <a:r>
              <a:rPr lang="ja-JP" altLang="ja-JP" sz="2000" dirty="0" smtClean="0">
                <a:latin typeface="+mn-ea"/>
              </a:rPr>
              <a:t>比較</a:t>
            </a:r>
            <a:r>
              <a:rPr lang="en-US" altLang="ja-JP" sz="2000" dirty="0" smtClean="0">
                <a:latin typeface="+mn-ea"/>
              </a:rPr>
              <a:t>(</a:t>
            </a:r>
            <a:r>
              <a:rPr lang="en-US" altLang="ja-JP" sz="2000" i="1" dirty="0" smtClean="0">
                <a:latin typeface="+mn-ea"/>
              </a:rPr>
              <a:t>p </a:t>
            </a:r>
            <a:r>
              <a:rPr lang="en-US" altLang="ja-JP" sz="2000" dirty="0" smtClean="0">
                <a:latin typeface="+mn-ea"/>
              </a:rPr>
              <a:t>&lt; 0.0125(=0.05</a:t>
            </a:r>
            <a:r>
              <a:rPr lang="en-US" altLang="ja-JP" sz="2000" dirty="0">
                <a:latin typeface="+mn-ea"/>
              </a:rPr>
              <a:t>/</a:t>
            </a:r>
            <a:r>
              <a:rPr lang="en-US" altLang="ja-JP" sz="2000" dirty="0" smtClean="0">
                <a:latin typeface="+mn-ea"/>
              </a:rPr>
              <a:t>4))</a:t>
            </a:r>
          </a:p>
          <a:p>
            <a:pPr>
              <a:lnSpc>
                <a:spcPct val="250000"/>
              </a:lnSpc>
              <a:buClr>
                <a:schemeClr val="accent1"/>
              </a:buClr>
            </a:pPr>
            <a:r>
              <a:rPr lang="ja-JP" altLang="en-US" sz="2400" dirty="0" smtClean="0">
                <a:latin typeface="+mn-ea"/>
              </a:rPr>
              <a:t>項目</a:t>
            </a:r>
            <a:r>
              <a:rPr lang="ja-JP" altLang="ja-JP" sz="2400" dirty="0" smtClean="0">
                <a:latin typeface="+mn-ea"/>
              </a:rPr>
              <a:t>「</a:t>
            </a:r>
            <a:r>
              <a:rPr lang="ja-JP" altLang="ja-JP" sz="2400" dirty="0">
                <a:latin typeface="+mn-ea"/>
              </a:rPr>
              <a:t>オブジェクトは動かしやすかったか」 </a:t>
            </a:r>
            <a:endParaRPr lang="en-US" altLang="ja-JP" sz="2400" dirty="0" smtClean="0">
              <a:latin typeface="+mn-ea"/>
            </a:endParaRPr>
          </a:p>
          <a:p>
            <a:pPr lvl="1">
              <a:lnSpc>
                <a:spcPct val="100000"/>
              </a:lnSpc>
              <a:buClr>
                <a:schemeClr val="accent1"/>
              </a:buClr>
            </a:pPr>
            <a:r>
              <a:rPr lang="ja-JP" altLang="ja-JP" sz="2000" dirty="0">
                <a:latin typeface="+mn-ea"/>
              </a:rPr>
              <a:t>ハノイの</a:t>
            </a:r>
            <a:r>
              <a:rPr lang="ja-JP" altLang="ja-JP" sz="2000" dirty="0" smtClean="0">
                <a:latin typeface="+mn-ea"/>
              </a:rPr>
              <a:t>塔</a:t>
            </a:r>
            <a:r>
              <a:rPr lang="en-US" altLang="ja-JP" sz="2000" dirty="0" smtClean="0">
                <a:latin typeface="+mn-ea"/>
              </a:rPr>
              <a:t>(</a:t>
            </a:r>
            <a:r>
              <a:rPr lang="ja-JP" altLang="ja-JP" sz="2000" dirty="0" smtClean="0">
                <a:latin typeface="+mn-ea"/>
              </a:rPr>
              <a:t>木製</a:t>
            </a:r>
            <a:r>
              <a:rPr lang="en-US" altLang="ja-JP" sz="2000" dirty="0">
                <a:latin typeface="+mn-ea"/>
              </a:rPr>
              <a:t>)</a:t>
            </a:r>
            <a:r>
              <a:rPr lang="ja-JP" altLang="ja-JP" sz="2000" dirty="0" smtClean="0">
                <a:latin typeface="+mn-ea"/>
              </a:rPr>
              <a:t>と</a:t>
            </a:r>
            <a:r>
              <a:rPr lang="ja-JP" altLang="ja-JP" sz="2000" dirty="0">
                <a:latin typeface="+mn-ea"/>
              </a:rPr>
              <a:t>ハノイの</a:t>
            </a:r>
            <a:r>
              <a:rPr lang="ja-JP" altLang="ja-JP" sz="2000" dirty="0" smtClean="0">
                <a:latin typeface="+mn-ea"/>
              </a:rPr>
              <a:t>本</a:t>
            </a:r>
            <a:r>
              <a:rPr lang="en-US" altLang="ja-JP" sz="2000" dirty="0">
                <a:latin typeface="+mn-ea"/>
              </a:rPr>
              <a:t>(</a:t>
            </a:r>
            <a:r>
              <a:rPr lang="ja-JP" altLang="en-US" sz="2000" dirty="0" smtClean="0">
                <a:latin typeface="+mn-ea"/>
              </a:rPr>
              <a:t>タブレット</a:t>
            </a:r>
            <a:r>
              <a:rPr lang="en-US" altLang="ja-JP" sz="2000" dirty="0" smtClean="0">
                <a:latin typeface="+mn-ea"/>
              </a:rPr>
              <a:t>)</a:t>
            </a:r>
            <a:r>
              <a:rPr lang="en-US" altLang="ja-JP" sz="2000" dirty="0">
                <a:latin typeface="+mn-ea"/>
              </a:rPr>
              <a:t>	</a:t>
            </a:r>
            <a:r>
              <a:rPr lang="en-US" altLang="ja-JP" sz="2000" dirty="0" smtClean="0">
                <a:latin typeface="+mn-ea"/>
              </a:rPr>
              <a:t>: </a:t>
            </a:r>
            <a:r>
              <a:rPr lang="en-US" altLang="ja-JP" sz="2000" i="1" dirty="0" smtClean="0">
                <a:latin typeface="+mn-ea"/>
              </a:rPr>
              <a:t>p = </a:t>
            </a:r>
            <a:r>
              <a:rPr lang="en-US" altLang="ja-JP" sz="2000" dirty="0" smtClean="0">
                <a:latin typeface="+mn-ea"/>
              </a:rPr>
              <a:t>0.004</a:t>
            </a:r>
          </a:p>
          <a:p>
            <a:pPr lvl="1">
              <a:lnSpc>
                <a:spcPct val="120000"/>
              </a:lnSpc>
              <a:buClr>
                <a:schemeClr val="accent1"/>
              </a:buClr>
            </a:pPr>
            <a:r>
              <a:rPr lang="ja-JP" altLang="ja-JP" sz="2000" dirty="0" smtClean="0">
                <a:latin typeface="+mn-ea"/>
              </a:rPr>
              <a:t>ハノイ</a:t>
            </a:r>
            <a:r>
              <a:rPr lang="ja-JP" altLang="ja-JP" sz="2000" dirty="0">
                <a:latin typeface="+mn-ea"/>
              </a:rPr>
              <a:t>の</a:t>
            </a:r>
            <a:r>
              <a:rPr lang="ja-JP" altLang="ja-JP" sz="2000" dirty="0" smtClean="0">
                <a:latin typeface="+mn-ea"/>
              </a:rPr>
              <a:t>本</a:t>
            </a:r>
            <a:r>
              <a:rPr lang="en-US" altLang="ja-JP" sz="2000" dirty="0" smtClean="0">
                <a:latin typeface="+mn-ea"/>
              </a:rPr>
              <a:t>(</a:t>
            </a:r>
            <a:r>
              <a:rPr lang="ja-JP" altLang="ja-JP" sz="2000" dirty="0" smtClean="0">
                <a:latin typeface="+mn-ea"/>
              </a:rPr>
              <a:t>ボード</a:t>
            </a:r>
            <a:r>
              <a:rPr lang="en-US" altLang="ja-JP" sz="2000" dirty="0" smtClean="0">
                <a:latin typeface="+mn-ea"/>
              </a:rPr>
              <a:t>)</a:t>
            </a:r>
            <a:r>
              <a:rPr lang="ja-JP" altLang="ja-JP" sz="2000" dirty="0" smtClean="0">
                <a:latin typeface="+mn-ea"/>
              </a:rPr>
              <a:t>と</a:t>
            </a:r>
            <a:r>
              <a:rPr lang="ja-JP" altLang="ja-JP" sz="2000" dirty="0">
                <a:latin typeface="+mn-ea"/>
              </a:rPr>
              <a:t>ハノイの</a:t>
            </a:r>
            <a:r>
              <a:rPr lang="ja-JP" altLang="ja-JP" sz="2000" dirty="0" smtClean="0">
                <a:latin typeface="+mn-ea"/>
              </a:rPr>
              <a:t>本</a:t>
            </a:r>
            <a:r>
              <a:rPr lang="en-US" altLang="ja-JP" sz="2000" dirty="0">
                <a:latin typeface="+mn-ea"/>
              </a:rPr>
              <a:t>(</a:t>
            </a:r>
            <a:r>
              <a:rPr lang="ja-JP" altLang="en-US" sz="2000" dirty="0" smtClean="0">
                <a:latin typeface="+mn-ea"/>
              </a:rPr>
              <a:t>タブレット</a:t>
            </a:r>
            <a:r>
              <a:rPr lang="en-US" altLang="ja-JP" sz="2000" dirty="0" smtClean="0">
                <a:latin typeface="+mn-ea"/>
              </a:rPr>
              <a:t>)	: </a:t>
            </a:r>
            <a:r>
              <a:rPr lang="en-US" altLang="ja-JP" sz="2000" i="1" dirty="0" smtClean="0">
                <a:latin typeface="+mn-ea"/>
              </a:rPr>
              <a:t>p = </a:t>
            </a:r>
            <a:r>
              <a:rPr lang="en-US" altLang="ja-JP" sz="2000" dirty="0" smtClean="0">
                <a:latin typeface="+mn-ea"/>
              </a:rPr>
              <a:t>0.003</a:t>
            </a:r>
          </a:p>
          <a:p>
            <a:pPr>
              <a:lnSpc>
                <a:spcPct val="250000"/>
              </a:lnSpc>
              <a:buClr>
                <a:schemeClr val="accent1"/>
              </a:buClr>
            </a:pPr>
            <a:r>
              <a:rPr lang="ja-JP" altLang="en-US" sz="2400" dirty="0" smtClean="0">
                <a:latin typeface="+mn-ea"/>
              </a:rPr>
              <a:t>項目</a:t>
            </a:r>
            <a:r>
              <a:rPr lang="ja-JP" altLang="ja-JP" sz="2400" dirty="0" smtClean="0">
                <a:latin typeface="+mn-ea"/>
              </a:rPr>
              <a:t>「</a:t>
            </a:r>
            <a:r>
              <a:rPr lang="ja-JP" altLang="ja-JP" sz="2400" dirty="0">
                <a:latin typeface="+mn-ea"/>
              </a:rPr>
              <a:t>クリア時に達成感は得られたか」 </a:t>
            </a:r>
          </a:p>
          <a:p>
            <a:pPr lvl="1">
              <a:lnSpc>
                <a:spcPct val="100000"/>
              </a:lnSpc>
              <a:buClr>
                <a:schemeClr val="accent1"/>
              </a:buClr>
            </a:pPr>
            <a:r>
              <a:rPr lang="en-US" altLang="ja-JP" sz="2000" i="1" dirty="0">
                <a:latin typeface="+mn-ea"/>
              </a:rPr>
              <a:t>p </a:t>
            </a:r>
            <a:r>
              <a:rPr lang="en-US" altLang="ja-JP" sz="2000" dirty="0">
                <a:latin typeface="+mn-ea"/>
              </a:rPr>
              <a:t>&lt; </a:t>
            </a:r>
            <a:r>
              <a:rPr lang="en-US" altLang="ja-JP" sz="2000" dirty="0" smtClean="0">
                <a:latin typeface="+mn-ea"/>
              </a:rPr>
              <a:t>0.0125</a:t>
            </a:r>
            <a:r>
              <a:rPr lang="ja-JP" altLang="en-US" sz="2000" dirty="0" smtClean="0">
                <a:latin typeface="+mn-ea"/>
              </a:rPr>
              <a:t>のペアは見られなかった</a:t>
            </a:r>
            <a:endParaRPr lang="en-US" altLang="ja-JP" sz="2000" dirty="0" smtClean="0">
              <a:latin typeface="+mn-ea"/>
            </a:endParaRPr>
          </a:p>
        </p:txBody>
      </p:sp>
      <p:sp>
        <p:nvSpPr>
          <p:cNvPr id="6" name="スライド番号プレースホルダー 5"/>
          <p:cNvSpPr>
            <a:spLocks noGrp="1"/>
          </p:cNvSpPr>
          <p:nvPr>
            <p:ph type="sldNum" sz="quarter" idx="12"/>
          </p:nvPr>
        </p:nvSpPr>
        <p:spPr/>
        <p:txBody>
          <a:bodyPr/>
          <a:lstStyle/>
          <a:p>
            <a:fld id="{DF28FB93-0A08-4E7D-8E63-9EFA29F1E093}" type="slidenum">
              <a:rPr lang="en-US" smtClean="0"/>
              <a:pPr/>
              <a:t>18</a:t>
            </a:fld>
            <a:endParaRPr lang="en-US"/>
          </a:p>
        </p:txBody>
      </p:sp>
      <p:sp>
        <p:nvSpPr>
          <p:cNvPr id="7" name="テキスト ボックス 6"/>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6858223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発表の流れ</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marL="514350" indent="-514350">
              <a:buClr>
                <a:schemeClr val="accent1"/>
              </a:buClr>
              <a:buFont typeface="+mj-lt"/>
              <a:buAutoNum type="arabicPeriod"/>
            </a:pPr>
            <a:r>
              <a:rPr lang="ja-JP" altLang="en-US" dirty="0" smtClean="0">
                <a:latin typeface="+mn-ea"/>
              </a:rPr>
              <a:t>はじめに</a:t>
            </a:r>
            <a:endParaRPr lang="en-US" altLang="ja-JP" dirty="0" smtClean="0">
              <a:latin typeface="+mn-ea"/>
            </a:endParaRPr>
          </a:p>
          <a:p>
            <a:pPr marL="514350" indent="-514350">
              <a:buClr>
                <a:schemeClr val="accent1"/>
              </a:buClr>
              <a:buFont typeface="+mj-lt"/>
              <a:buAutoNum type="arabicPeriod"/>
            </a:pPr>
            <a:r>
              <a:rPr lang="ja-JP" altLang="en-US" dirty="0" smtClean="0">
                <a:latin typeface="+mn-ea"/>
              </a:rPr>
              <a:t>問題点</a:t>
            </a:r>
            <a:endParaRPr lang="en-US" altLang="ja-JP" dirty="0" smtClean="0">
              <a:latin typeface="+mn-ea"/>
            </a:endParaRPr>
          </a:p>
          <a:p>
            <a:pPr marL="514350" indent="-514350">
              <a:buClr>
                <a:schemeClr val="accent1"/>
              </a:buClr>
              <a:buFont typeface="+mj-lt"/>
              <a:buAutoNum type="arabicPeriod"/>
            </a:pPr>
            <a:r>
              <a:rPr lang="ja-JP" altLang="en-US" dirty="0" smtClean="0">
                <a:latin typeface="+mn-ea"/>
              </a:rPr>
              <a:t>本研究の手法</a:t>
            </a:r>
            <a:endParaRPr lang="en-US" altLang="ja-JP" dirty="0" smtClean="0">
              <a:latin typeface="+mn-ea"/>
            </a:endParaRPr>
          </a:p>
          <a:p>
            <a:pPr marL="514350" indent="-514350">
              <a:buClr>
                <a:schemeClr val="accent1"/>
              </a:buClr>
              <a:buFont typeface="+mj-lt"/>
              <a:buAutoNum type="arabicPeriod"/>
            </a:pPr>
            <a:r>
              <a:rPr kumimoji="1" lang="ja-JP" altLang="en-US" dirty="0" smtClean="0">
                <a:latin typeface="+mn-ea"/>
              </a:rPr>
              <a:t>関連事例</a:t>
            </a:r>
            <a:endParaRPr kumimoji="1" lang="en-US" altLang="ja-JP" dirty="0" smtClean="0">
              <a:latin typeface="+mn-ea"/>
            </a:endParaRPr>
          </a:p>
          <a:p>
            <a:pPr marL="514350" indent="-514350">
              <a:buClr>
                <a:schemeClr val="accent1"/>
              </a:buClr>
              <a:buFont typeface="+mj-lt"/>
              <a:buAutoNum type="arabicPeriod"/>
            </a:pPr>
            <a:r>
              <a:rPr kumimoji="1" lang="ja-JP" altLang="en-US" dirty="0" smtClean="0">
                <a:latin typeface="+mn-ea"/>
              </a:rPr>
              <a:t>ユーザインタフェイス</a:t>
            </a:r>
            <a:endParaRPr kumimoji="1" lang="en-US" altLang="ja-JP" dirty="0" smtClean="0">
              <a:latin typeface="+mn-ea"/>
            </a:endParaRPr>
          </a:p>
          <a:p>
            <a:pPr marL="514350" indent="-514350">
              <a:buClr>
                <a:schemeClr val="accent1"/>
              </a:buClr>
              <a:buFont typeface="+mj-lt"/>
              <a:buAutoNum type="arabicPeriod"/>
            </a:pPr>
            <a:r>
              <a:rPr lang="ja-JP" altLang="en-US" dirty="0" smtClean="0">
                <a:latin typeface="+mn-ea"/>
              </a:rPr>
              <a:t>評価実験</a:t>
            </a:r>
            <a:endParaRPr lang="en-US" altLang="ja-JP" dirty="0" smtClean="0">
              <a:latin typeface="+mn-ea"/>
            </a:endParaRPr>
          </a:p>
          <a:p>
            <a:pPr marL="514350" indent="-514350">
              <a:buClr>
                <a:schemeClr val="accent1"/>
              </a:buClr>
              <a:buFont typeface="+mj-lt"/>
              <a:buAutoNum type="arabicPeriod"/>
            </a:pPr>
            <a:r>
              <a:rPr kumimoji="1" lang="ja-JP" altLang="en-US" dirty="0" smtClean="0">
                <a:latin typeface="+mn-ea"/>
              </a:rPr>
              <a:t>まとめ</a:t>
            </a:r>
            <a:endParaRPr kumimoji="1" lang="en-US" altLang="ja-JP" dirty="0" smtClean="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a:t>
            </a:fld>
            <a:endParaRPr lang="en-US"/>
          </a:p>
        </p:txBody>
      </p:sp>
      <p:sp>
        <p:nvSpPr>
          <p:cNvPr id="5" name="テキスト ボックス 4"/>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6182743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a:xfrm>
            <a:off x="457200" y="1600200"/>
            <a:ext cx="8229600" cy="5137484"/>
          </a:xfrm>
        </p:spPr>
        <p:txBody>
          <a:bodyPr anchor="t">
            <a:normAutofit/>
          </a:bodyPr>
          <a:lstStyle/>
          <a:p>
            <a:pPr>
              <a:lnSpc>
                <a:spcPct val="120000"/>
              </a:lnSpc>
              <a:buClr>
                <a:schemeClr val="accent1"/>
              </a:buClr>
            </a:pPr>
            <a:r>
              <a:rPr lang="ja-JP" altLang="ja-JP" sz="2400" dirty="0"/>
              <a:t>従来のハノイの塔ではできなかった幅広い難易度</a:t>
            </a:r>
            <a:r>
              <a:rPr lang="ja-JP" altLang="ja-JP" sz="2400" dirty="0" smtClean="0"/>
              <a:t>の</a:t>
            </a:r>
            <a:r>
              <a:rPr lang="ja-JP" altLang="en-US" sz="2400" dirty="0" smtClean="0"/>
              <a:t>　　</a:t>
            </a:r>
            <a:r>
              <a:rPr lang="ja-JP" altLang="ja-JP" sz="2400" dirty="0" smtClean="0"/>
              <a:t>ステージ</a:t>
            </a:r>
            <a:r>
              <a:rPr lang="ja-JP" altLang="ja-JP" sz="2400" dirty="0"/>
              <a:t>設計を可能に</a:t>
            </a:r>
            <a:r>
              <a:rPr lang="ja-JP" altLang="ja-JP" sz="2400" dirty="0" smtClean="0"/>
              <a:t>し</a:t>
            </a:r>
            <a:r>
              <a:rPr lang="ja-JP" altLang="en-US" sz="2400" dirty="0" smtClean="0"/>
              <a:t>た</a:t>
            </a:r>
            <a:endParaRPr lang="en-US" altLang="ja-JP" sz="2400" dirty="0" smtClean="0"/>
          </a:p>
          <a:p>
            <a:pPr>
              <a:buClr>
                <a:schemeClr val="accent1"/>
              </a:buClr>
            </a:pPr>
            <a:endParaRPr lang="en-US" altLang="ja-JP" sz="1800" dirty="0" smtClean="0"/>
          </a:p>
          <a:p>
            <a:pPr>
              <a:lnSpc>
                <a:spcPct val="120000"/>
              </a:lnSpc>
              <a:buClr>
                <a:schemeClr val="accent1"/>
              </a:buClr>
            </a:pPr>
            <a:r>
              <a:rPr lang="ja-JP" altLang="ja-JP" sz="2400" dirty="0" smtClean="0"/>
              <a:t>タッチ</a:t>
            </a:r>
            <a:r>
              <a:rPr lang="ja-JP" altLang="ja-JP" sz="2400" dirty="0"/>
              <a:t>・グラフィック・</a:t>
            </a:r>
            <a:r>
              <a:rPr lang="ja-JP" altLang="ja-JP" sz="2400" dirty="0" smtClean="0"/>
              <a:t>サウンドの</a:t>
            </a:r>
            <a:r>
              <a:rPr lang="ja-JP" altLang="ja-JP" sz="2400" dirty="0"/>
              <a:t>工夫により</a:t>
            </a:r>
            <a:r>
              <a:rPr lang="ja-JP" altLang="ja-JP" sz="2400" dirty="0" smtClean="0"/>
              <a:t>、円滑</a:t>
            </a:r>
            <a:r>
              <a:rPr lang="ja-JP" altLang="ja-JP" sz="2400" dirty="0"/>
              <a:t>な操作とプレイにおける快感・達成感の強化を</a:t>
            </a:r>
            <a:r>
              <a:rPr lang="ja-JP" altLang="ja-JP" sz="2400" dirty="0" smtClean="0"/>
              <a:t>図った</a:t>
            </a:r>
            <a:endParaRPr lang="en-US" altLang="ja-JP" sz="2400" dirty="0" smtClean="0"/>
          </a:p>
          <a:p>
            <a:pPr>
              <a:buClr>
                <a:schemeClr val="accent1"/>
              </a:buClr>
            </a:pPr>
            <a:endParaRPr lang="en-US" altLang="ja-JP" sz="1800" dirty="0"/>
          </a:p>
          <a:p>
            <a:pPr>
              <a:lnSpc>
                <a:spcPct val="120000"/>
              </a:lnSpc>
              <a:buClr>
                <a:schemeClr val="accent1"/>
              </a:buClr>
            </a:pPr>
            <a:r>
              <a:rPr lang="ja-JP" altLang="ja-JP" sz="2400" dirty="0" smtClean="0"/>
              <a:t>評価</a:t>
            </a:r>
            <a:r>
              <a:rPr lang="ja-JP" altLang="ja-JP" sz="2400" dirty="0"/>
              <a:t>実験に</a:t>
            </a:r>
            <a:r>
              <a:rPr lang="ja-JP" altLang="ja-JP" sz="2400" dirty="0" smtClean="0"/>
              <a:t>より</a:t>
            </a:r>
            <a:r>
              <a:rPr lang="ja-JP" altLang="en-US" sz="2400" dirty="0" smtClean="0"/>
              <a:t>、</a:t>
            </a:r>
            <a:r>
              <a:rPr lang="ja-JP" altLang="ja-JP" sz="2400" dirty="0" smtClean="0"/>
              <a:t>本</a:t>
            </a:r>
            <a:r>
              <a:rPr lang="ja-JP" altLang="en-US" sz="2400" dirty="0" smtClean="0"/>
              <a:t>手法</a:t>
            </a:r>
            <a:r>
              <a:rPr lang="ja-JP" altLang="ja-JP" sz="2400" dirty="0" smtClean="0"/>
              <a:t>が</a:t>
            </a:r>
            <a:r>
              <a:rPr lang="ja-JP" altLang="ja-JP" sz="2400" dirty="0"/>
              <a:t>従来手法と比べプレイを継続してもらいやすく、高い操作性を実現していること</a:t>
            </a:r>
            <a:r>
              <a:rPr lang="ja-JP" altLang="ja-JP" sz="2400" dirty="0" smtClean="0"/>
              <a:t>を</a:t>
            </a:r>
            <a:r>
              <a:rPr lang="en-US" altLang="ja-JP" sz="2400" dirty="0" smtClean="0"/>
              <a:t>  </a:t>
            </a:r>
            <a:r>
              <a:rPr lang="ja-JP" altLang="ja-JP" sz="2400" dirty="0" smtClean="0"/>
              <a:t>明らか</a:t>
            </a:r>
            <a:r>
              <a:rPr lang="ja-JP" altLang="ja-JP" sz="2400" dirty="0"/>
              <a:t>にした </a:t>
            </a:r>
            <a:endParaRPr lang="en-US" altLang="ja-JP" sz="2400" dirty="0" smtClean="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19</a:t>
            </a:fld>
            <a:endParaRPr lang="en-US"/>
          </a:p>
        </p:txBody>
      </p:sp>
      <p:sp>
        <p:nvSpPr>
          <p:cNvPr id="5" name="テキスト ボックス 4"/>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9455169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質疑応答</a:t>
            </a:r>
            <a:endParaRPr kumimoji="1" lang="ja-JP" altLang="en-US" dirty="0"/>
          </a:p>
        </p:txBody>
      </p:sp>
      <p:sp>
        <p:nvSpPr>
          <p:cNvPr id="3" name="テキスト プレースホルダー 2"/>
          <p:cNvSpPr>
            <a:spLocks noGrp="1"/>
          </p:cNvSpPr>
          <p:nvPr>
            <p:ph type="body" idx="1"/>
          </p:nvPr>
        </p:nvSpPr>
        <p:spPr/>
        <p:txBody>
          <a:bodyPr/>
          <a:lstStyle/>
          <a:p>
            <a:r>
              <a:rPr kumimoji="1" lang="ja-JP" altLang="en-US" dirty="0" smtClean="0"/>
              <a:t>ご静聴ありがとうございました</a:t>
            </a:r>
            <a:endParaRPr kumimoji="1" lang="ja-JP" altLang="en-US" dirty="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20</a:t>
            </a:fld>
            <a:endParaRPr lang="en-US"/>
          </a:p>
        </p:txBody>
      </p:sp>
      <p:sp>
        <p:nvSpPr>
          <p:cNvPr id="5" name="テキスト ボックス 4"/>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33195618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はじめに</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lang="ja-JP" altLang="en-US" sz="2800" dirty="0" smtClean="0"/>
              <a:t>木製パズル「ハノイの塔」とは</a:t>
            </a:r>
            <a:endParaRPr lang="en-US" altLang="ja-JP" sz="2800" dirty="0" smtClean="0"/>
          </a:p>
          <a:p>
            <a:pPr>
              <a:buClr>
                <a:schemeClr val="accent1"/>
              </a:buClr>
            </a:pPr>
            <a:r>
              <a:rPr lang="x-none" altLang="ja-JP" sz="2800" dirty="0" smtClean="0"/>
              <a:t>小さな円盤の上に</a:t>
            </a:r>
            <a:r>
              <a:rPr lang="ja-JP" altLang="en-US" sz="2800" dirty="0" smtClean="0"/>
              <a:t>は</a:t>
            </a:r>
            <a:r>
              <a:rPr lang="x-none" altLang="ja-JP" sz="2800" dirty="0" smtClean="0"/>
              <a:t>大きな円盤</a:t>
            </a:r>
            <a:r>
              <a:rPr lang="ja-JP" altLang="en-US" sz="2800" dirty="0" smtClean="0"/>
              <a:t>は</a:t>
            </a:r>
            <a:r>
              <a:rPr lang="x-none" altLang="ja-JP" sz="2800" dirty="0" smtClean="0"/>
              <a:t>積</a:t>
            </a:r>
            <a:r>
              <a:rPr lang="ja-JP" altLang="en-US" sz="2800" dirty="0" smtClean="0"/>
              <a:t>めない</a:t>
            </a:r>
            <a:endParaRPr kumimoji="1" lang="ja-JP" altLang="en-US" sz="2800" dirty="0"/>
          </a:p>
        </p:txBody>
      </p:sp>
      <p:pic>
        <p:nvPicPr>
          <p:cNvPr id="6" name="2014-08-22 11.04.1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0775" y="3163560"/>
            <a:ext cx="5902451" cy="3320128"/>
          </a:xfrm>
          <a:prstGeom prst="rect">
            <a:avLst/>
          </a:prstGeom>
        </p:spPr>
      </p:pic>
      <p:sp>
        <p:nvSpPr>
          <p:cNvPr id="7" name="スライド番号プレースホルダー 6"/>
          <p:cNvSpPr>
            <a:spLocks noGrp="1"/>
          </p:cNvSpPr>
          <p:nvPr>
            <p:ph type="sldNum" sz="quarter" idx="12"/>
          </p:nvPr>
        </p:nvSpPr>
        <p:spPr/>
        <p:txBody>
          <a:bodyPr/>
          <a:lstStyle/>
          <a:p>
            <a:fld id="{DF28FB93-0A08-4E7D-8E63-9EFA29F1E093}" type="slidenum">
              <a:rPr lang="en-US" smtClean="0"/>
              <a:pPr/>
              <a:t>2</a:t>
            </a:fld>
            <a:endParaRPr lang="en-US"/>
          </a:p>
        </p:txBody>
      </p:sp>
      <p:sp>
        <p:nvSpPr>
          <p:cNvPr id="9" name="テキスト ボックス 8"/>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905878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200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用途</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lang="ja-JP" altLang="en-US" sz="2800" dirty="0" smtClean="0"/>
              <a:t>子供向けの知育玩具</a:t>
            </a:r>
            <a:endParaRPr lang="en-US" altLang="ja-JP" sz="2800" dirty="0" smtClean="0"/>
          </a:p>
          <a:p>
            <a:pPr lvl="1">
              <a:buClr>
                <a:schemeClr val="accent1"/>
              </a:buClr>
            </a:pPr>
            <a:r>
              <a:rPr lang="ja-JP" altLang="ja-JP" sz="1600" dirty="0">
                <a:latin typeface="+mn-ea"/>
              </a:rPr>
              <a:t>『</a:t>
            </a:r>
            <a:r>
              <a:rPr lang="en-US" altLang="ja-JP" sz="1600" dirty="0">
                <a:latin typeface="+mn-ea"/>
              </a:rPr>
              <a:t>WOODY STYLE </a:t>
            </a:r>
            <a:r>
              <a:rPr lang="ja-JP" altLang="ja-JP" sz="1600" dirty="0">
                <a:latin typeface="+mn-ea"/>
              </a:rPr>
              <a:t>ハノイの塔』</a:t>
            </a:r>
            <a:r>
              <a:rPr lang="en-US" altLang="ja-JP" sz="1600" dirty="0">
                <a:latin typeface="+mn-ea"/>
              </a:rPr>
              <a:t>, </a:t>
            </a:r>
            <a:r>
              <a:rPr lang="ja-JP" altLang="ja-JP" sz="1600" dirty="0">
                <a:latin typeface="+mn-ea"/>
              </a:rPr>
              <a:t>ハナヤマ</a:t>
            </a:r>
            <a:r>
              <a:rPr lang="en-US" altLang="ja-JP" sz="1600" dirty="0">
                <a:latin typeface="+mn-ea"/>
              </a:rPr>
              <a:t>, 2008. (</a:t>
            </a:r>
            <a:r>
              <a:rPr lang="ja-JP" altLang="ja-JP" sz="1600" dirty="0">
                <a:latin typeface="+mn-ea"/>
              </a:rPr>
              <a:t>木製玩具</a:t>
            </a:r>
            <a:r>
              <a:rPr lang="en-US" altLang="ja-JP" sz="1600" dirty="0" smtClean="0">
                <a:latin typeface="+mn-ea"/>
              </a:rPr>
              <a:t>)</a:t>
            </a:r>
            <a:endParaRPr lang="ja-JP" altLang="en-US" sz="1600" dirty="0" smtClean="0">
              <a:latin typeface="+mn-ea"/>
            </a:endParaRPr>
          </a:p>
          <a:p>
            <a:pPr>
              <a:lnSpc>
                <a:spcPct val="200000"/>
              </a:lnSpc>
              <a:buClr>
                <a:schemeClr val="accent1"/>
              </a:buClr>
            </a:pPr>
            <a:r>
              <a:rPr lang="ja-JP" altLang="en-US" sz="2800" dirty="0" smtClean="0"/>
              <a:t>認知科学における実験器具</a:t>
            </a:r>
            <a:endParaRPr lang="en-US" altLang="ja-JP" sz="2800" dirty="0" smtClean="0"/>
          </a:p>
          <a:p>
            <a:pPr lvl="1">
              <a:buClr>
                <a:schemeClr val="accent1"/>
              </a:buClr>
            </a:pPr>
            <a:r>
              <a:rPr lang="en-US" altLang="ja-JP" sz="1600" dirty="0" err="1" smtClean="0">
                <a:latin typeface="+mn-ea"/>
              </a:rPr>
              <a:t>Yuichiro</a:t>
            </a:r>
            <a:r>
              <a:rPr lang="en-US" altLang="ja-JP" sz="1600" dirty="0" err="1">
                <a:latin typeface="+mn-ea"/>
              </a:rPr>
              <a:t>Anzai</a:t>
            </a:r>
            <a:r>
              <a:rPr lang="en-US" altLang="ja-JP" sz="1600" dirty="0" smtClean="0">
                <a:latin typeface="+mn-ea"/>
              </a:rPr>
              <a:t>, </a:t>
            </a:r>
            <a:r>
              <a:rPr lang="en-US" altLang="ja-JP" sz="1600" dirty="0" err="1" smtClean="0">
                <a:latin typeface="+mn-ea"/>
              </a:rPr>
              <a:t>SimonHerbert</a:t>
            </a:r>
            <a:r>
              <a:rPr lang="en-US" altLang="ja-JP" sz="1600" dirty="0" smtClean="0">
                <a:latin typeface="+mn-ea"/>
              </a:rPr>
              <a:t> </a:t>
            </a:r>
            <a:r>
              <a:rPr lang="en-US" altLang="ja-JP" sz="1600" dirty="0" err="1">
                <a:latin typeface="+mn-ea"/>
              </a:rPr>
              <a:t>A:</a:t>
            </a:r>
            <a:r>
              <a:rPr lang="en-US" altLang="ja-JP" sz="1600" u="sng" dirty="0" err="1">
                <a:latin typeface="+mn-ea"/>
              </a:rPr>
              <a:t>The</a:t>
            </a:r>
            <a:r>
              <a:rPr lang="en-US" altLang="ja-JP" sz="1600" u="sng" dirty="0">
                <a:latin typeface="+mn-ea"/>
              </a:rPr>
              <a:t> theory of learning by doing.</a:t>
            </a:r>
            <a:r>
              <a:rPr lang="en-US" altLang="ja-JP" sz="1600" dirty="0">
                <a:latin typeface="+mn-ea"/>
              </a:rPr>
              <a:t>, Psychological Review, Vol.86(2), Mar 1979, 124-140 </a:t>
            </a:r>
            <a:endParaRPr lang="en-US" altLang="ja-JP" sz="1600" dirty="0" smtClean="0">
              <a:latin typeface="+mn-ea"/>
            </a:endParaRPr>
          </a:p>
          <a:p>
            <a:pPr lvl="1">
              <a:buClr>
                <a:schemeClr val="accent1"/>
              </a:buClr>
            </a:pPr>
            <a:r>
              <a:rPr lang="ja-JP" altLang="ja-JP" sz="1600" dirty="0">
                <a:latin typeface="+mn-ea"/>
              </a:rPr>
              <a:t>村田和香</a:t>
            </a:r>
            <a:r>
              <a:rPr lang="en-US" altLang="ja-JP" sz="1600" dirty="0">
                <a:latin typeface="+mn-ea"/>
              </a:rPr>
              <a:t>:</a:t>
            </a:r>
            <a:r>
              <a:rPr lang="ja-JP" altLang="ja-JP" sz="1600" u="sng" dirty="0">
                <a:latin typeface="+mn-ea"/>
              </a:rPr>
              <a:t>「ハノイの塔」パズルを用いた高齢者の問題解決過程の分析</a:t>
            </a:r>
            <a:r>
              <a:rPr lang="en-US" altLang="ja-JP" sz="1600" dirty="0">
                <a:latin typeface="+mn-ea"/>
              </a:rPr>
              <a:t>,</a:t>
            </a:r>
            <a:r>
              <a:rPr lang="ja-JP" altLang="ja-JP" sz="1600" dirty="0">
                <a:latin typeface="+mn-ea"/>
              </a:rPr>
              <a:t>北海道大学医療技術短期大学部紀要</a:t>
            </a:r>
            <a:r>
              <a:rPr lang="en-US" altLang="ja-JP" sz="1600" dirty="0">
                <a:latin typeface="+mn-ea"/>
              </a:rPr>
              <a:t> 7, 81-87, </a:t>
            </a:r>
            <a:r>
              <a:rPr lang="en-US" altLang="ja-JP" sz="1600" dirty="0" smtClean="0">
                <a:latin typeface="+mn-ea"/>
              </a:rPr>
              <a:t>1994</a:t>
            </a:r>
            <a:r>
              <a:rPr lang="ja-JP" altLang="ja-JP" sz="1600" dirty="0" smtClean="0">
                <a:latin typeface="+mn-ea"/>
              </a:rPr>
              <a:t> </a:t>
            </a:r>
            <a:endParaRPr lang="en-US" altLang="ja-JP" sz="1600" dirty="0" smtClean="0">
              <a:latin typeface="+mn-ea"/>
            </a:endParaRPr>
          </a:p>
          <a:p>
            <a:pPr lvl="1">
              <a:buClr>
                <a:schemeClr val="accent1"/>
              </a:buClr>
            </a:pPr>
            <a:r>
              <a:rPr lang="ja-JP" altLang="ja-JP" sz="1600" dirty="0">
                <a:latin typeface="+mn-ea"/>
              </a:rPr>
              <a:t>伊藤智哉</a:t>
            </a:r>
            <a:r>
              <a:rPr lang="en-US" altLang="ja-JP" sz="1600" dirty="0">
                <a:latin typeface="+mn-ea"/>
              </a:rPr>
              <a:t>, </a:t>
            </a:r>
            <a:r>
              <a:rPr lang="ja-JP" altLang="ja-JP" sz="1600" dirty="0">
                <a:latin typeface="+mn-ea"/>
              </a:rPr>
              <a:t>他</a:t>
            </a:r>
            <a:r>
              <a:rPr lang="en-US" altLang="ja-JP" sz="1600" dirty="0">
                <a:latin typeface="+mn-ea"/>
              </a:rPr>
              <a:t>:</a:t>
            </a:r>
            <a:r>
              <a:rPr lang="ja-JP" altLang="ja-JP" sz="1600" u="sng" dirty="0">
                <a:latin typeface="+mn-ea"/>
              </a:rPr>
              <a:t>概念と手続きの相互作用による知識構成―ハノイの塔の協調学習―</a:t>
            </a:r>
            <a:r>
              <a:rPr lang="en-US" altLang="ja-JP" sz="1600" dirty="0">
                <a:latin typeface="+mn-ea"/>
              </a:rPr>
              <a:t>,</a:t>
            </a:r>
            <a:r>
              <a:rPr lang="ja-JP" altLang="ja-JP" sz="1600" dirty="0">
                <a:latin typeface="+mn-ea"/>
              </a:rPr>
              <a:t>日本認知科学会大会発表論文集</a:t>
            </a:r>
            <a:r>
              <a:rPr lang="en-US" altLang="ja-JP" sz="1600" dirty="0">
                <a:latin typeface="+mn-ea"/>
              </a:rPr>
              <a:t>(CD-ROM), 27th, ROMBUNNO.P2-6</a:t>
            </a:r>
            <a:r>
              <a:rPr lang="ja-JP" altLang="ja-JP" sz="1600" dirty="0">
                <a:latin typeface="+mn-ea"/>
              </a:rPr>
              <a:t> </a:t>
            </a:r>
            <a:endParaRPr lang="en-US" altLang="ja-JP" sz="1600" dirty="0" smtClean="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3</a:t>
            </a:fld>
            <a:endParaRPr lang="en-US"/>
          </a:p>
        </p:txBody>
      </p:sp>
      <p:sp>
        <p:nvSpPr>
          <p:cNvPr id="7" name="テキスト ボックス 6"/>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8848342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関連事例</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lang="x-none" altLang="ja-JP" sz="2800" dirty="0">
                <a:latin typeface="+mn-ea"/>
              </a:rPr>
              <a:t>『</a:t>
            </a:r>
            <a:r>
              <a:rPr lang="ja-JP" altLang="ja-JP" sz="2800" dirty="0">
                <a:latin typeface="+mn-ea"/>
              </a:rPr>
              <a:t>ハノイの塔</a:t>
            </a:r>
            <a:r>
              <a:rPr lang="en-US" altLang="ja-JP" sz="2800" dirty="0">
                <a:latin typeface="+mn-ea"/>
              </a:rPr>
              <a:t>(Tower of Hanoi) -Olympic</a:t>
            </a:r>
            <a:r>
              <a:rPr lang="x-none" altLang="ja-JP" sz="2800" dirty="0" smtClean="0">
                <a:latin typeface="+mn-ea"/>
              </a:rPr>
              <a:t>』</a:t>
            </a:r>
            <a:endParaRPr lang="en-US" altLang="ja-JP" sz="2800" dirty="0" smtClean="0">
              <a:latin typeface="+mn-ea"/>
            </a:endParaRPr>
          </a:p>
          <a:p>
            <a:pPr lvl="1">
              <a:buClr>
                <a:schemeClr val="accent1"/>
              </a:buClr>
            </a:pPr>
            <a:r>
              <a:rPr lang="ja-JP" altLang="en-US" sz="2400" dirty="0" smtClean="0">
                <a:latin typeface="+mn-ea"/>
              </a:rPr>
              <a:t>プラットフォーム：</a:t>
            </a:r>
            <a:r>
              <a:rPr lang="en-US" altLang="ja-JP" sz="2400" dirty="0" err="1" smtClean="0">
                <a:latin typeface="+mn-ea"/>
              </a:rPr>
              <a:t>iOS</a:t>
            </a:r>
            <a:endParaRPr lang="en-US" altLang="ja-JP" sz="2400" dirty="0" smtClean="0">
              <a:latin typeface="+mn-ea"/>
            </a:endParaRPr>
          </a:p>
          <a:p>
            <a:pPr lvl="1">
              <a:buClr>
                <a:schemeClr val="accent1"/>
              </a:buClr>
            </a:pPr>
            <a:r>
              <a:rPr lang="ja-JP" altLang="en-US" sz="2400" dirty="0" smtClean="0">
                <a:latin typeface="+mn-ea"/>
              </a:rPr>
              <a:t>対戦機能などがある</a:t>
            </a:r>
            <a:endParaRPr lang="en-US" altLang="ja-JP" sz="2400" dirty="0" smtClean="0">
              <a:latin typeface="+mn-ea"/>
            </a:endParaRPr>
          </a:p>
        </p:txBody>
      </p:sp>
      <p:pic>
        <p:nvPicPr>
          <p:cNvPr id="5" name="図 4" descr="screen568x568.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375" y="3713699"/>
            <a:ext cx="4453251" cy="2508874"/>
          </a:xfrm>
          <a:prstGeom prst="rect">
            <a:avLst/>
          </a:prstGeom>
        </p:spPr>
      </p:pic>
      <p:sp>
        <p:nvSpPr>
          <p:cNvPr id="6" name="テキスト ボックス 5"/>
          <p:cNvSpPr txBox="1"/>
          <p:nvPr/>
        </p:nvSpPr>
        <p:spPr>
          <a:xfrm>
            <a:off x="1222365" y="6222573"/>
            <a:ext cx="6699270" cy="276999"/>
          </a:xfrm>
          <a:prstGeom prst="rect">
            <a:avLst/>
          </a:prstGeom>
          <a:noFill/>
        </p:spPr>
        <p:txBody>
          <a:bodyPr wrap="none" rtlCol="0">
            <a:spAutoFit/>
          </a:bodyPr>
          <a:lstStyle/>
          <a:p>
            <a:r>
              <a:rPr kumimoji="1" lang="en-US" altLang="ja-JP" sz="1200" dirty="0">
                <a:latin typeface="+mn-ea"/>
              </a:rPr>
              <a:t>https://</a:t>
            </a:r>
            <a:r>
              <a:rPr kumimoji="1" lang="en-US" altLang="ja-JP" sz="1200" dirty="0" err="1">
                <a:latin typeface="+mn-ea"/>
              </a:rPr>
              <a:t>itunes.apple.com</a:t>
            </a:r>
            <a:r>
              <a:rPr kumimoji="1" lang="en-US" altLang="ja-JP" sz="1200" dirty="0">
                <a:latin typeface="+mn-ea"/>
              </a:rPr>
              <a:t>/</a:t>
            </a:r>
            <a:r>
              <a:rPr kumimoji="1" lang="en-US" altLang="ja-JP" sz="1200" dirty="0" err="1">
                <a:latin typeface="+mn-ea"/>
              </a:rPr>
              <a:t>jp</a:t>
            </a:r>
            <a:r>
              <a:rPr kumimoji="1" lang="en-US" altLang="ja-JP" sz="1200" dirty="0">
                <a:latin typeface="+mn-ea"/>
              </a:rPr>
              <a:t>/app/</a:t>
            </a:r>
            <a:r>
              <a:rPr kumimoji="1" lang="en-US" altLang="ja-JP" sz="1200" dirty="0" err="1">
                <a:latin typeface="+mn-ea"/>
              </a:rPr>
              <a:t>hanoino</a:t>
            </a:r>
            <a:r>
              <a:rPr kumimoji="1" lang="en-US" altLang="ja-JP" sz="1200" dirty="0">
                <a:latin typeface="+mn-ea"/>
              </a:rPr>
              <a:t>-ta-tower-</a:t>
            </a:r>
            <a:r>
              <a:rPr kumimoji="1" lang="en-US" altLang="ja-JP" sz="1200" dirty="0" err="1">
                <a:latin typeface="+mn-ea"/>
              </a:rPr>
              <a:t>hanoi</a:t>
            </a:r>
            <a:r>
              <a:rPr kumimoji="1" lang="en-US" altLang="ja-JP" sz="1200" dirty="0">
                <a:latin typeface="+mn-ea"/>
              </a:rPr>
              <a:t>-</a:t>
            </a:r>
            <a:r>
              <a:rPr kumimoji="1" lang="en-US" altLang="ja-JP" sz="1200" dirty="0" err="1">
                <a:latin typeface="+mn-ea"/>
              </a:rPr>
              <a:t>olympic</a:t>
            </a:r>
            <a:r>
              <a:rPr kumimoji="1" lang="en-US" altLang="ja-JP" sz="1200" dirty="0">
                <a:latin typeface="+mn-ea"/>
              </a:rPr>
              <a:t>/id430261581?mt=8</a:t>
            </a:r>
            <a:endParaRPr kumimoji="1" lang="ja-JP" altLang="en-US" sz="1200" dirty="0">
              <a:latin typeface="+mn-ea"/>
            </a:endParaRPr>
          </a:p>
        </p:txBody>
      </p:sp>
      <p:sp>
        <p:nvSpPr>
          <p:cNvPr id="7" name="スライド番号プレースホルダー 6"/>
          <p:cNvSpPr>
            <a:spLocks noGrp="1"/>
          </p:cNvSpPr>
          <p:nvPr>
            <p:ph type="sldNum" sz="quarter" idx="12"/>
          </p:nvPr>
        </p:nvSpPr>
        <p:spPr/>
        <p:txBody>
          <a:bodyPr/>
          <a:lstStyle/>
          <a:p>
            <a:fld id="{DF28FB93-0A08-4E7D-8E63-9EFA29F1E093}" type="slidenum">
              <a:rPr lang="en-US" smtClean="0"/>
              <a:pPr/>
              <a:t>4</a:t>
            </a:fld>
            <a:endParaRPr lang="en-US"/>
          </a:p>
        </p:txBody>
      </p:sp>
      <p:sp>
        <p:nvSpPr>
          <p:cNvPr id="8" name="テキスト ボックス 7"/>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3043650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制作上の動機</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lang="ja-JP" altLang="en-US" sz="2400" dirty="0" smtClean="0">
                <a:latin typeface="+mn-ea"/>
              </a:rPr>
              <a:t>ハノイの塔を応用したデジタルゲームを作りたい</a:t>
            </a:r>
            <a:endParaRPr lang="en-US" altLang="ja-JP" sz="2400" dirty="0" smtClean="0">
              <a:latin typeface="+mn-ea"/>
            </a:endParaRPr>
          </a:p>
          <a:p>
            <a:pPr>
              <a:buClr>
                <a:schemeClr val="accent1"/>
              </a:buClr>
            </a:pPr>
            <a:r>
              <a:rPr lang="ja-JP" altLang="en-US" sz="2400" dirty="0" smtClean="0">
                <a:latin typeface="+mn-ea"/>
              </a:rPr>
              <a:t>タッチデバイス上で実現したい</a:t>
            </a:r>
            <a:endParaRPr lang="en-US" altLang="ja-JP" sz="2400" dirty="0" smtClean="0">
              <a:latin typeface="+mn-ea"/>
            </a:endParaRPr>
          </a:p>
        </p:txBody>
      </p:sp>
      <p:sp>
        <p:nvSpPr>
          <p:cNvPr id="6" name="スライド番号プレースホルダー 5"/>
          <p:cNvSpPr>
            <a:spLocks noGrp="1"/>
          </p:cNvSpPr>
          <p:nvPr>
            <p:ph type="sldNum" sz="quarter" idx="12"/>
          </p:nvPr>
        </p:nvSpPr>
        <p:spPr/>
        <p:txBody>
          <a:bodyPr/>
          <a:lstStyle/>
          <a:p>
            <a:fld id="{DF28FB93-0A08-4E7D-8E63-9EFA29F1E093}" type="slidenum">
              <a:rPr lang="en-US" smtClean="0"/>
              <a:pPr/>
              <a:t>5</a:t>
            </a:fld>
            <a:endParaRPr lang="en-US"/>
          </a:p>
        </p:txBody>
      </p:sp>
      <p:sp>
        <p:nvSpPr>
          <p:cNvPr id="7" name="テキスト ボックス 6"/>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pic>
        <p:nvPicPr>
          <p:cNvPr id="8" name="図 7" descr="しょぼいやつ.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475" y="2997953"/>
            <a:ext cx="1976243" cy="2964364"/>
          </a:xfrm>
          <a:prstGeom prst="rect">
            <a:avLst/>
          </a:prstGeom>
        </p:spPr>
      </p:pic>
      <p:sp>
        <p:nvSpPr>
          <p:cNvPr id="9" name="テキスト ボックス 8"/>
          <p:cNvSpPr txBox="1"/>
          <p:nvPr/>
        </p:nvSpPr>
        <p:spPr>
          <a:xfrm>
            <a:off x="3689685" y="5968667"/>
            <a:ext cx="1569660" cy="369332"/>
          </a:xfrm>
          <a:prstGeom prst="rect">
            <a:avLst/>
          </a:prstGeom>
          <a:noFill/>
        </p:spPr>
        <p:txBody>
          <a:bodyPr wrap="none" rtlCol="0">
            <a:spAutoFit/>
          </a:bodyPr>
          <a:lstStyle/>
          <a:p>
            <a:r>
              <a:rPr kumimoji="1" lang="ja-JP" altLang="en-US" dirty="0" smtClean="0"/>
              <a:t>プロトタイプ</a:t>
            </a:r>
            <a:endParaRPr kumimoji="1" lang="ja-JP" altLang="en-US" dirty="0"/>
          </a:p>
        </p:txBody>
      </p:sp>
    </p:spTree>
    <p:extLst>
      <p:ext uri="{BB962C8B-B14F-4D97-AF65-F5344CB8AC3E}">
        <p14:creationId xmlns:p14="http://schemas.microsoft.com/office/powerpoint/2010/main" val="138401574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問題点</a:t>
            </a:r>
            <a:endParaRPr kumimoji="1" lang="ja-JP" altLang="en-US" dirty="0"/>
          </a:p>
        </p:txBody>
      </p:sp>
      <p:sp>
        <p:nvSpPr>
          <p:cNvPr id="3" name="コンテンツ プレースホルダー 2"/>
          <p:cNvSpPr>
            <a:spLocks noGrp="1"/>
          </p:cNvSpPr>
          <p:nvPr>
            <p:ph idx="1"/>
          </p:nvPr>
        </p:nvSpPr>
        <p:spPr>
          <a:xfrm>
            <a:off x="457200" y="1600200"/>
            <a:ext cx="8229600" cy="4995360"/>
          </a:xfrm>
        </p:spPr>
        <p:txBody>
          <a:bodyPr anchor="t">
            <a:normAutofit/>
          </a:bodyPr>
          <a:lstStyle/>
          <a:p>
            <a:pPr>
              <a:buClr>
                <a:schemeClr val="accent1"/>
              </a:buClr>
            </a:pPr>
            <a:r>
              <a:rPr lang="x-none" altLang="ja-JP" sz="2800" dirty="0" smtClean="0"/>
              <a:t>円盤の入れ替え</a:t>
            </a:r>
            <a:r>
              <a:rPr lang="ja-JP" altLang="en-US" sz="2800" dirty="0" smtClean="0"/>
              <a:t>が</a:t>
            </a:r>
            <a:r>
              <a:rPr lang="x-none" altLang="ja-JP" sz="2800" dirty="0" smtClean="0"/>
              <a:t>煩雑で作業的</a:t>
            </a:r>
            <a:r>
              <a:rPr lang="ja-JP" altLang="ja-JP" sz="2800" dirty="0" smtClean="0"/>
              <a:t> </a:t>
            </a:r>
            <a:endParaRPr lang="en-US" altLang="ja-JP" sz="2800" dirty="0" smtClean="0"/>
          </a:p>
          <a:p>
            <a:pPr marL="457200" lvl="1" indent="0">
              <a:lnSpc>
                <a:spcPct val="120000"/>
              </a:lnSpc>
              <a:buClr>
                <a:schemeClr val="accent1"/>
              </a:buClr>
              <a:buNone/>
            </a:pPr>
            <a:r>
              <a:rPr lang="en-US" altLang="ja-JP" sz="2400" dirty="0" smtClean="0">
                <a:solidFill>
                  <a:schemeClr val="accent1"/>
                </a:solidFill>
              </a:rPr>
              <a:t>→ </a:t>
            </a:r>
            <a:r>
              <a:rPr lang="ja-JP" altLang="en-US" sz="2400" u="sng" dirty="0" smtClean="0"/>
              <a:t>円滑な試行の障害に</a:t>
            </a:r>
            <a:endParaRPr lang="en-US" altLang="ja-JP" sz="2400" u="sng" dirty="0"/>
          </a:p>
          <a:p>
            <a:pPr>
              <a:lnSpc>
                <a:spcPct val="250000"/>
              </a:lnSpc>
              <a:buClr>
                <a:schemeClr val="accent1"/>
              </a:buClr>
            </a:pPr>
            <a:r>
              <a:rPr lang="ja-JP" altLang="en-US" sz="2800" dirty="0" smtClean="0"/>
              <a:t>難易度のバリエーションがほぼ存在しない</a:t>
            </a:r>
            <a:endParaRPr lang="en-US" altLang="ja-JP" sz="2800" dirty="0" smtClean="0"/>
          </a:p>
          <a:p>
            <a:pPr marL="441325" lvl="1" indent="0">
              <a:lnSpc>
                <a:spcPct val="100000"/>
              </a:lnSpc>
              <a:buClr>
                <a:schemeClr val="accent1"/>
              </a:buClr>
              <a:buNone/>
            </a:pPr>
            <a:r>
              <a:rPr lang="en-US" altLang="ja-JP" sz="2400" dirty="0" smtClean="0">
                <a:solidFill>
                  <a:schemeClr val="accent1"/>
                </a:solidFill>
              </a:rPr>
              <a:t>→ </a:t>
            </a:r>
            <a:r>
              <a:rPr lang="ja-JP" altLang="en-US" sz="2400" u="sng" dirty="0" smtClean="0"/>
              <a:t>段階的にプレイが習熟できない</a:t>
            </a:r>
            <a:endParaRPr lang="en-US" altLang="ja-JP" sz="2400" u="sng" dirty="0" smtClean="0"/>
          </a:p>
          <a:p>
            <a:pPr marL="441325" lvl="1" indent="0">
              <a:lnSpc>
                <a:spcPct val="120000"/>
              </a:lnSpc>
              <a:buClr>
                <a:schemeClr val="accent1"/>
              </a:buClr>
              <a:buNone/>
            </a:pPr>
            <a:r>
              <a:rPr lang="en-US" altLang="ja-JP" sz="2400" dirty="0">
                <a:solidFill>
                  <a:schemeClr val="accent1"/>
                </a:solidFill>
              </a:rPr>
              <a:t>→ </a:t>
            </a:r>
            <a:r>
              <a:rPr lang="ja-JP" altLang="en-US" sz="2400" u="sng" dirty="0" smtClean="0"/>
              <a:t>ステージ設計の幅が少なく飽きやすい</a:t>
            </a:r>
            <a:endParaRPr lang="en-US" altLang="ja-JP" sz="2400" u="sng" dirty="0"/>
          </a:p>
          <a:p>
            <a:pPr>
              <a:lnSpc>
                <a:spcPct val="250000"/>
              </a:lnSpc>
              <a:buClr>
                <a:schemeClr val="accent1"/>
              </a:buClr>
            </a:pPr>
            <a:r>
              <a:rPr lang="ja-JP" altLang="en-US" sz="2800" dirty="0" smtClean="0"/>
              <a:t>エンタテイメント性が少ない</a:t>
            </a:r>
            <a:endParaRPr lang="en-US" altLang="ja-JP" sz="2800" dirty="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6</a:t>
            </a:fld>
            <a:endParaRPr lang="en-US"/>
          </a:p>
        </p:txBody>
      </p:sp>
      <p:sp>
        <p:nvSpPr>
          <p:cNvPr id="5" name="テキスト ボックス 4"/>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3006355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本研究の手法</a:t>
            </a:r>
            <a:endParaRPr kumimoji="1" lang="ja-JP" altLang="en-US" dirty="0"/>
          </a:p>
        </p:txBody>
      </p:sp>
      <p:sp>
        <p:nvSpPr>
          <p:cNvPr id="3" name="コンテンツ プレースホルダー 2"/>
          <p:cNvSpPr>
            <a:spLocks noGrp="1"/>
          </p:cNvSpPr>
          <p:nvPr>
            <p:ph idx="1"/>
          </p:nvPr>
        </p:nvSpPr>
        <p:spPr>
          <a:xfrm>
            <a:off x="858252" y="1600201"/>
            <a:ext cx="4128168" cy="4255168"/>
          </a:xfrm>
        </p:spPr>
        <p:txBody>
          <a:bodyPr anchor="ctr">
            <a:normAutofit/>
          </a:bodyPr>
          <a:lstStyle/>
          <a:p>
            <a:pPr>
              <a:buClr>
                <a:schemeClr val="accent1"/>
              </a:buClr>
            </a:pPr>
            <a:r>
              <a:rPr lang="x-none" altLang="ja-JP" sz="2800" dirty="0" smtClean="0"/>
              <a:t>タブレットを用いた</a:t>
            </a:r>
            <a:endParaRPr lang="en-US" altLang="ja-JP" sz="2800" dirty="0"/>
          </a:p>
          <a:p>
            <a:pPr marL="0" indent="0">
              <a:buClr>
                <a:schemeClr val="accent1"/>
              </a:buClr>
              <a:buNone/>
            </a:pPr>
            <a:r>
              <a:rPr lang="ja-JP" altLang="ja-JP" sz="2800" dirty="0" smtClean="0"/>
              <a:t>　</a:t>
            </a:r>
            <a:r>
              <a:rPr lang="x-none" altLang="ja-JP" sz="2800" dirty="0" smtClean="0"/>
              <a:t>アプリ</a:t>
            </a:r>
            <a:r>
              <a:rPr lang="ja-JP" altLang="en-US" sz="2800" dirty="0" smtClean="0"/>
              <a:t>ケーション</a:t>
            </a:r>
            <a:endParaRPr lang="en-US" altLang="ja-JP" sz="2800" dirty="0" smtClean="0"/>
          </a:p>
          <a:p>
            <a:pPr marL="0" indent="0">
              <a:buClr>
                <a:schemeClr val="accent1"/>
              </a:buClr>
              <a:buNone/>
            </a:pPr>
            <a:r>
              <a:rPr lang="ja-JP" altLang="ja-JP" sz="2800" dirty="0"/>
              <a:t>　</a:t>
            </a:r>
            <a:r>
              <a:rPr lang="en-US" altLang="ja-JP" dirty="0" smtClean="0"/>
              <a:t>『</a:t>
            </a:r>
            <a:r>
              <a:rPr lang="x-none" altLang="ja-JP" dirty="0" smtClean="0"/>
              <a:t>ハノイの本</a:t>
            </a:r>
            <a:r>
              <a:rPr lang="en-US" altLang="ja-JP" dirty="0" smtClean="0"/>
              <a:t>』</a:t>
            </a:r>
            <a:endParaRPr lang="en-US" altLang="ja-JP" sz="2800" dirty="0" smtClean="0"/>
          </a:p>
        </p:txBody>
      </p:sp>
      <p:pic>
        <p:nvPicPr>
          <p:cNvPr id="5" name="hanoi_play.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06736" y="1568020"/>
            <a:ext cx="2643271" cy="4718566"/>
          </a:xfrm>
          <a:prstGeom prst="rect">
            <a:avLst/>
          </a:prstGeom>
        </p:spPr>
      </p:pic>
      <p:sp>
        <p:nvSpPr>
          <p:cNvPr id="6" name="スライド番号プレースホルダー 5"/>
          <p:cNvSpPr>
            <a:spLocks noGrp="1"/>
          </p:cNvSpPr>
          <p:nvPr>
            <p:ph type="sldNum" sz="quarter" idx="12"/>
          </p:nvPr>
        </p:nvSpPr>
        <p:spPr/>
        <p:txBody>
          <a:bodyPr/>
          <a:lstStyle/>
          <a:p>
            <a:fld id="{DF28FB93-0A08-4E7D-8E63-9EFA29F1E093}" type="slidenum">
              <a:rPr lang="en-US" smtClean="0"/>
              <a:pPr/>
              <a:t>7</a:t>
            </a:fld>
            <a:endParaRPr lang="en-US"/>
          </a:p>
        </p:txBody>
      </p:sp>
      <p:sp>
        <p:nvSpPr>
          <p:cNvPr id="7" name="テキスト ボックス 6"/>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690071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67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難易度設計の例</a:t>
            </a:r>
            <a:endParaRPr kumimoji="1" lang="ja-JP" altLang="en-US" dirty="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8</a:t>
            </a:fld>
            <a:endParaRPr lang="en-US"/>
          </a:p>
        </p:txBody>
      </p:sp>
      <p:sp>
        <p:nvSpPr>
          <p:cNvPr id="5" name="テキスト ボックス 4"/>
          <p:cNvSpPr txBox="1"/>
          <p:nvPr/>
        </p:nvSpPr>
        <p:spPr>
          <a:xfrm>
            <a:off x="457200" y="6590670"/>
            <a:ext cx="5392821"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en-US" sz="1100" dirty="0" smtClean="0">
                <a:solidFill>
                  <a:schemeClr val="tx2"/>
                </a:solidFill>
                <a:latin typeface="ヒラギノ角ゴ Pro W3"/>
                <a:ea typeface="ヒラギノ角ゴ Pro W3"/>
                <a:cs typeface="ヒラギノ角ゴ Pro W3"/>
              </a:rPr>
              <a:t>他</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本棚</a:t>
            </a:r>
            <a:r>
              <a:rPr lang="ja-JP" altLang="ja-JP" sz="1100" u="sng" dirty="0"/>
              <a:t>のメタファの複合に</a:t>
            </a:r>
            <a:r>
              <a:rPr lang="ja-JP" altLang="ja-JP" sz="1100" u="sng" dirty="0" smtClean="0"/>
              <a:t>よるハノイ</a:t>
            </a:r>
            <a:r>
              <a:rPr lang="ja-JP" altLang="ja-JP" sz="1100" u="sng" dirty="0"/>
              <a:t>の塔の拡張と評価</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pic>
        <p:nvPicPr>
          <p:cNvPr id="8" name="図 7" descr="C:\Users\ZN37-217\Documents\Dropbox\Mac\ktkrTheFinal\イベント関連\interaction2014\ハノイの本_interaction\画像\4章ステージ比較\1-1and1-3.png"/>
          <p:cNvPicPr/>
          <p:nvPr/>
        </p:nvPicPr>
        <p:blipFill>
          <a:blip r:embed="rId3">
            <a:extLst>
              <a:ext uri="{28A0092B-C50C-407E-A947-70E740481C1C}">
                <a14:useLocalDpi xmlns:a14="http://schemas.microsoft.com/office/drawing/2010/main" val="0"/>
              </a:ext>
            </a:extLst>
          </a:blip>
          <a:srcRect/>
          <a:stretch>
            <a:fillRect/>
          </a:stretch>
        </p:blipFill>
        <p:spPr bwMode="auto">
          <a:xfrm>
            <a:off x="705366" y="2404778"/>
            <a:ext cx="4116158" cy="2938548"/>
          </a:xfrm>
          <a:prstGeom prst="rect">
            <a:avLst/>
          </a:prstGeom>
          <a:noFill/>
          <a:ln>
            <a:noFill/>
          </a:ln>
        </p:spPr>
      </p:pic>
      <p:sp>
        <p:nvSpPr>
          <p:cNvPr id="9" name="テキスト ボックス 8"/>
          <p:cNvSpPr txBox="1"/>
          <p:nvPr/>
        </p:nvSpPr>
        <p:spPr>
          <a:xfrm>
            <a:off x="1357634" y="5363051"/>
            <a:ext cx="2723823" cy="369332"/>
          </a:xfrm>
          <a:prstGeom prst="rect">
            <a:avLst/>
          </a:prstGeom>
          <a:noFill/>
        </p:spPr>
        <p:txBody>
          <a:bodyPr wrap="none" rtlCol="0">
            <a:spAutoFit/>
          </a:bodyPr>
          <a:lstStyle/>
          <a:p>
            <a:r>
              <a:rPr kumimoji="1" lang="ja-JP" altLang="en-US" dirty="0" smtClean="0"/>
              <a:t>初期配置による設計の例</a:t>
            </a:r>
            <a:endParaRPr kumimoji="1" lang="ja-JP" altLang="en-US" dirty="0"/>
          </a:p>
        </p:txBody>
      </p:sp>
      <p:sp>
        <p:nvSpPr>
          <p:cNvPr id="10" name="テキスト ボックス 9"/>
          <p:cNvSpPr txBox="1"/>
          <p:nvPr/>
        </p:nvSpPr>
        <p:spPr>
          <a:xfrm>
            <a:off x="2087551" y="4959395"/>
            <a:ext cx="569387" cy="369332"/>
          </a:xfrm>
          <a:prstGeom prst="rect">
            <a:avLst/>
          </a:prstGeom>
          <a:noFill/>
        </p:spPr>
        <p:txBody>
          <a:bodyPr wrap="none" rtlCol="0">
            <a:spAutoFit/>
          </a:bodyPr>
          <a:lstStyle/>
          <a:p>
            <a:r>
              <a:rPr kumimoji="1" lang="en-US" altLang="ja-JP" dirty="0" smtClean="0">
                <a:latin typeface="+mn-ea"/>
              </a:rPr>
              <a:t>8</a:t>
            </a:r>
            <a:r>
              <a:rPr kumimoji="1" lang="ja-JP" altLang="en-US" dirty="0" smtClean="0">
                <a:latin typeface="+mn-ea"/>
              </a:rPr>
              <a:t>手</a:t>
            </a:r>
            <a:endParaRPr kumimoji="1" lang="ja-JP" altLang="en-US" dirty="0">
              <a:latin typeface="+mn-ea"/>
            </a:endParaRPr>
          </a:p>
        </p:txBody>
      </p:sp>
      <p:sp>
        <p:nvSpPr>
          <p:cNvPr id="11" name="テキスト ボックス 10"/>
          <p:cNvSpPr txBox="1"/>
          <p:nvPr/>
        </p:nvSpPr>
        <p:spPr>
          <a:xfrm>
            <a:off x="4062363" y="4959395"/>
            <a:ext cx="723275" cy="369332"/>
          </a:xfrm>
          <a:prstGeom prst="rect">
            <a:avLst/>
          </a:prstGeom>
          <a:noFill/>
        </p:spPr>
        <p:txBody>
          <a:bodyPr wrap="none" rtlCol="0">
            <a:spAutoFit/>
          </a:bodyPr>
          <a:lstStyle/>
          <a:p>
            <a:r>
              <a:rPr kumimoji="1" lang="en-US" altLang="ja-JP" dirty="0" smtClean="0">
                <a:latin typeface="+mn-ea"/>
              </a:rPr>
              <a:t>10</a:t>
            </a:r>
            <a:r>
              <a:rPr kumimoji="1" lang="ja-JP" altLang="en-US" dirty="0" smtClean="0">
                <a:latin typeface="+mn-ea"/>
              </a:rPr>
              <a:t>手</a:t>
            </a:r>
            <a:endParaRPr kumimoji="1" lang="ja-JP" altLang="en-US" dirty="0">
              <a:latin typeface="+mn-ea"/>
            </a:endParaRPr>
          </a:p>
        </p:txBody>
      </p:sp>
      <p:pic>
        <p:nvPicPr>
          <p:cNvPr id="12" name="図 11" descr="最終難易度.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9440" y="1892455"/>
            <a:ext cx="2311386" cy="4102710"/>
          </a:xfrm>
          <a:prstGeom prst="rect">
            <a:avLst/>
          </a:prstGeom>
        </p:spPr>
      </p:pic>
      <p:sp>
        <p:nvSpPr>
          <p:cNvPr id="13" name="テキスト ボックス 12"/>
          <p:cNvSpPr txBox="1"/>
          <p:nvPr/>
        </p:nvSpPr>
        <p:spPr>
          <a:xfrm>
            <a:off x="6160481" y="6000294"/>
            <a:ext cx="1351652" cy="369332"/>
          </a:xfrm>
          <a:prstGeom prst="rect">
            <a:avLst/>
          </a:prstGeom>
          <a:noFill/>
        </p:spPr>
        <p:txBody>
          <a:bodyPr wrap="none" rtlCol="0">
            <a:spAutoFit/>
          </a:bodyPr>
          <a:lstStyle/>
          <a:p>
            <a:r>
              <a:rPr kumimoji="1" lang="ja-JP" altLang="en-US" dirty="0" smtClean="0"/>
              <a:t>最終難易度</a:t>
            </a:r>
            <a:endParaRPr kumimoji="1" lang="ja-JP" altLang="en-US" dirty="0"/>
          </a:p>
        </p:txBody>
      </p:sp>
    </p:spTree>
    <p:extLst>
      <p:ext uri="{BB962C8B-B14F-4D97-AF65-F5344CB8AC3E}">
        <p14:creationId xmlns:p14="http://schemas.microsoft.com/office/powerpoint/2010/main" val="34559174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トワイライト">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トワイライト.thmx</Template>
  <TotalTime>1240</TotalTime>
  <Words>2891</Words>
  <Application>Microsoft Macintosh PowerPoint</Application>
  <PresentationFormat>画面に合わせる (4:3)</PresentationFormat>
  <Paragraphs>284</Paragraphs>
  <Slides>21</Slides>
  <Notes>20</Notes>
  <HiddenSlides>0</HiddenSlides>
  <MMClips>2</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トワイライト</vt:lpstr>
      <vt:lpstr>本棚のメタファの複合による ハノイの塔の拡張と評価</vt:lpstr>
      <vt:lpstr>発表の流れ</vt:lpstr>
      <vt:lpstr>はじめに</vt:lpstr>
      <vt:lpstr>用途</vt:lpstr>
      <vt:lpstr>関連事例</vt:lpstr>
      <vt:lpstr>制作上の動機</vt:lpstr>
      <vt:lpstr>問題点</vt:lpstr>
      <vt:lpstr>本研究の手法</vt:lpstr>
      <vt:lpstr>難易度設計の例</vt:lpstr>
      <vt:lpstr>ユーザインタフェイス</vt:lpstr>
      <vt:lpstr>タッチインタラクションの工夫</vt:lpstr>
      <vt:lpstr>グラフィックの工夫（１）</vt:lpstr>
      <vt:lpstr>グラフィックの工夫（２）</vt:lpstr>
      <vt:lpstr>サウンドインタラクションの工夫</vt:lpstr>
      <vt:lpstr>評価実験</vt:lpstr>
      <vt:lpstr>実験概要</vt:lpstr>
      <vt:lpstr>アンケート</vt:lpstr>
      <vt:lpstr>実験結果</vt:lpstr>
      <vt:lpstr>アンケートの分析</vt:lpstr>
      <vt:lpstr>まとめ</vt:lpstr>
      <vt:lpstr>質疑応答</vt:lpstr>
    </vt:vector>
  </TitlesOfParts>
  <Company>東京工科大学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本棚のメタファの複合による ハノイの塔の拡張と評価</dc:title>
  <dc:creator>安藤 健翔</dc:creator>
  <cp:lastModifiedBy>安藤 健翔</cp:lastModifiedBy>
  <cp:revision>242</cp:revision>
  <dcterms:created xsi:type="dcterms:W3CDTF">2014-08-22T01:32:02Z</dcterms:created>
  <dcterms:modified xsi:type="dcterms:W3CDTF">2014-08-24T01:20:06Z</dcterms:modified>
</cp:coreProperties>
</file>